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52" r:id="rId1"/>
    <p:sldMasterId id="2147484364" r:id="rId2"/>
  </p:sldMasterIdLst>
  <p:notesMasterIdLst>
    <p:notesMasterId r:id="rId49"/>
  </p:notesMasterIdLst>
  <p:handoutMasterIdLst>
    <p:handoutMasterId r:id="rId50"/>
  </p:handoutMasterIdLst>
  <p:sldIdLst>
    <p:sldId id="517" r:id="rId3"/>
    <p:sldId id="646" r:id="rId4"/>
    <p:sldId id="1965" r:id="rId5"/>
    <p:sldId id="500" r:id="rId6"/>
    <p:sldId id="1844" r:id="rId7"/>
    <p:sldId id="1940" r:id="rId8"/>
    <p:sldId id="1839" r:id="rId9"/>
    <p:sldId id="1761" r:id="rId10"/>
    <p:sldId id="1762" r:id="rId11"/>
    <p:sldId id="1944" r:id="rId12"/>
    <p:sldId id="1945" r:id="rId13"/>
    <p:sldId id="1946" r:id="rId14"/>
    <p:sldId id="1966" r:id="rId15"/>
    <p:sldId id="1838" r:id="rId16"/>
    <p:sldId id="1949" r:id="rId17"/>
    <p:sldId id="1952" r:id="rId18"/>
    <p:sldId id="1967" r:id="rId19"/>
    <p:sldId id="1954" r:id="rId20"/>
    <p:sldId id="1980" r:id="rId21"/>
    <p:sldId id="1960" r:id="rId22"/>
    <p:sldId id="1955" r:id="rId23"/>
    <p:sldId id="1827" r:id="rId24"/>
    <p:sldId id="1976" r:id="rId25"/>
    <p:sldId id="1962" r:id="rId26"/>
    <p:sldId id="1968" r:id="rId27"/>
    <p:sldId id="1956" r:id="rId28"/>
    <p:sldId id="1972" r:id="rId29"/>
    <p:sldId id="1951" r:id="rId30"/>
    <p:sldId id="1978" r:id="rId31"/>
    <p:sldId id="1977" r:id="rId32"/>
    <p:sldId id="1961" r:id="rId33"/>
    <p:sldId id="1969" r:id="rId34"/>
    <p:sldId id="1971" r:id="rId35"/>
    <p:sldId id="1953" r:id="rId36"/>
    <p:sldId id="1973" r:id="rId37"/>
    <p:sldId id="256" r:id="rId38"/>
    <p:sldId id="258" r:id="rId39"/>
    <p:sldId id="1957" r:id="rId40"/>
    <p:sldId id="1879" r:id="rId41"/>
    <p:sldId id="1872" r:id="rId42"/>
    <p:sldId id="1875" r:id="rId43"/>
    <p:sldId id="1958" r:id="rId44"/>
    <p:sldId id="1975" r:id="rId45"/>
    <p:sldId id="1936" r:id="rId46"/>
    <p:sldId id="1883" r:id="rId47"/>
    <p:sldId id="1884" r:id="rId48"/>
  </p:sldIdLst>
  <p:sldSz cx="10287000" cy="6858000" type="35mm"/>
  <p:notesSz cx="7099300" cy="10234613"/>
  <p:defaultTextStyle>
    <a:defPPr>
      <a:defRPr lang="it-IT"/>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ena.cottafava" initials="e" lastIdx="19" clrIdx="0"/>
  <p:cmAuthor id="2" name="Elena Cottafava" initials="EC" lastIdx="16" clrIdx="1"/>
  <p:cmAuthor id="3" name="Nino Cartabellotta" initials="NC" lastIdx="10" clrIdx="2"/>
  <p:cmAuthor id="4" name="Marco Mosti" initials="MM" lastIdx="16" clrIdx="3"/>
  <p:cmAuthor id="5" name="Roberto Luceri" initials="RL" lastIdx="5" clrIdx="4">
    <p:extLst>
      <p:ext uri="{19B8F6BF-5375-455C-9EA6-DF929625EA0E}">
        <p15:presenceInfo xmlns:p15="http://schemas.microsoft.com/office/powerpoint/2012/main" userId="Roberto Lucer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7D"/>
    <a:srgbClr val="0033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5" autoAdjust="0"/>
    <p:restoredTop sz="96395" autoAdjust="0"/>
  </p:normalViewPr>
  <p:slideViewPr>
    <p:cSldViewPr>
      <p:cViewPr varScale="1">
        <p:scale>
          <a:sx n="114" d="100"/>
          <a:sy n="114" d="100"/>
        </p:scale>
        <p:origin x="1332" y="114"/>
      </p:cViewPr>
      <p:guideLst>
        <p:guide orient="horz" pos="2160"/>
        <p:guide pos="324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73" d="100"/>
          <a:sy n="73" d="100"/>
        </p:scale>
        <p:origin x="-3330" y="-12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522F41-A17E-4CAE-94B6-647AAE9B416F}" type="doc">
      <dgm:prSet loTypeId="urn:microsoft.com/office/officeart/2009/3/layout/HorizontalOrganizationChart" loCatId="hierarchy" qsTypeId="urn:microsoft.com/office/officeart/2005/8/quickstyle/simple5" qsCatId="simple" csTypeId="urn:microsoft.com/office/officeart/2005/8/colors/colorful1" csCatId="colorful" phldr="1"/>
      <dgm:spPr/>
      <dgm:t>
        <a:bodyPr/>
        <a:lstStyle/>
        <a:p>
          <a:endParaRPr lang="it-IT"/>
        </a:p>
      </dgm:t>
    </dgm:pt>
    <dgm:pt modelId="{75291045-9F45-4225-8FC8-5164772153C7}">
      <dgm:prSet phldrT="[Testo]" custT="1"/>
      <dgm:spPr/>
      <dgm:t>
        <a:bodyPr/>
        <a:lstStyle/>
        <a:p>
          <a:r>
            <a:rPr lang="it-IT" sz="3600" dirty="0"/>
            <a:t>Misure non previste dall’art. 47</a:t>
          </a:r>
        </a:p>
      </dgm:t>
    </dgm:pt>
    <dgm:pt modelId="{43604AD8-299C-4EF1-90D7-AC89AA2F4203}" type="parTrans" cxnId="{7BF97E04-BBB8-44A5-AC1B-68A6640041E4}">
      <dgm:prSet/>
      <dgm:spPr/>
      <dgm:t>
        <a:bodyPr/>
        <a:lstStyle/>
        <a:p>
          <a:endParaRPr lang="it-IT"/>
        </a:p>
      </dgm:t>
    </dgm:pt>
    <dgm:pt modelId="{42F9FB47-4621-4687-9B01-E6D1DC687AD4}" type="sibTrans" cxnId="{7BF97E04-BBB8-44A5-AC1B-68A6640041E4}">
      <dgm:prSet/>
      <dgm:spPr/>
      <dgm:t>
        <a:bodyPr/>
        <a:lstStyle/>
        <a:p>
          <a:endParaRPr lang="it-IT"/>
        </a:p>
      </dgm:t>
    </dgm:pt>
    <dgm:pt modelId="{2034AA43-B7BC-43DB-978E-A62262F31BD6}">
      <dgm:prSet phldrT="[Testo]" custT="1"/>
      <dgm:spPr/>
      <dgm:t>
        <a:bodyPr/>
        <a:lstStyle/>
        <a:p>
          <a:r>
            <a:rPr lang="it-IT" sz="2800" b="1" dirty="0"/>
            <a:t>A valere sul FSN</a:t>
          </a:r>
          <a:br>
            <a:rPr lang="it-IT" sz="2800" b="1" dirty="0"/>
          </a:br>
          <a:r>
            <a:rPr lang="it-IT" sz="2400" b="0" dirty="0"/>
            <a:t>(art. 48)</a:t>
          </a:r>
          <a:endParaRPr lang="it-IT" sz="2800" b="0" dirty="0"/>
        </a:p>
      </dgm:t>
    </dgm:pt>
    <dgm:pt modelId="{7CF65A3D-38A6-4836-8861-1A13882A9CA9}" type="parTrans" cxnId="{C8EBF6FD-89D7-4492-9AB4-9B8CCA237153}">
      <dgm:prSet/>
      <dgm:spPr/>
      <dgm:t>
        <a:bodyPr/>
        <a:lstStyle/>
        <a:p>
          <a:endParaRPr lang="it-IT"/>
        </a:p>
      </dgm:t>
    </dgm:pt>
    <dgm:pt modelId="{68DC39BE-8911-4536-A8F9-4778E6244B33}" type="sibTrans" cxnId="{C8EBF6FD-89D7-4492-9AB4-9B8CCA237153}">
      <dgm:prSet/>
      <dgm:spPr/>
      <dgm:t>
        <a:bodyPr/>
        <a:lstStyle/>
        <a:p>
          <a:endParaRPr lang="it-IT"/>
        </a:p>
      </dgm:t>
    </dgm:pt>
    <dgm:pt modelId="{6A7341C2-193A-4827-B763-87E674857E48}">
      <dgm:prSet phldrT="[Testo]" custT="1"/>
      <dgm:spPr/>
      <dgm:t>
        <a:bodyPr/>
        <a:lstStyle/>
        <a:p>
          <a:r>
            <a:rPr lang="it-IT" sz="2800" b="1" dirty="0"/>
            <a:t>A valere su altri </a:t>
          </a:r>
          <a:br>
            <a:rPr lang="it-IT" sz="2800" b="1" dirty="0"/>
          </a:br>
          <a:r>
            <a:rPr lang="it-IT" sz="2800" b="1" dirty="0"/>
            <a:t>capitoli di spesa</a:t>
          </a:r>
          <a:br>
            <a:rPr lang="it-IT" sz="2800" b="1" dirty="0"/>
          </a:br>
          <a:r>
            <a:rPr lang="it-IT" sz="1800" b="0" dirty="0"/>
            <a:t>(art 38 c1, c2, 40, 41, 60, 120 c.3 e c 4)</a:t>
          </a:r>
          <a:endParaRPr lang="it-IT" sz="2800" b="0" dirty="0"/>
        </a:p>
      </dgm:t>
    </dgm:pt>
    <dgm:pt modelId="{F2A7D7C0-B622-4AD5-BDF0-5CD0D109577F}" type="parTrans" cxnId="{3359BB19-99A7-4456-8C4D-83E16BD0463A}">
      <dgm:prSet/>
      <dgm:spPr/>
      <dgm:t>
        <a:bodyPr/>
        <a:lstStyle/>
        <a:p>
          <a:endParaRPr lang="it-IT"/>
        </a:p>
      </dgm:t>
    </dgm:pt>
    <dgm:pt modelId="{6931AD22-A882-4D9D-A9C0-8B1BC2D49A4F}" type="sibTrans" cxnId="{3359BB19-99A7-4456-8C4D-83E16BD0463A}">
      <dgm:prSet/>
      <dgm:spPr/>
      <dgm:t>
        <a:bodyPr/>
        <a:lstStyle/>
        <a:p>
          <a:endParaRPr lang="it-IT"/>
        </a:p>
      </dgm:t>
    </dgm:pt>
    <dgm:pt modelId="{1034707E-2772-4A8C-8D7C-66577EE5A646}">
      <dgm:prSet phldrT="[Testo]" custT="1"/>
      <dgm:spPr/>
      <dgm:t>
        <a:bodyPr/>
        <a:lstStyle/>
        <a:p>
          <a:r>
            <a:rPr lang="it-IT" sz="2800" b="1" dirty="0"/>
            <a:t>Risorse vincolate, </a:t>
          </a:r>
          <a:br>
            <a:rPr lang="it-IT" sz="2800" b="1" dirty="0"/>
          </a:br>
          <a:r>
            <a:rPr lang="it-IT" sz="2800" b="1" dirty="0"/>
            <a:t>senza maggiori oneri</a:t>
          </a:r>
          <a:br>
            <a:rPr lang="it-IT" sz="3600" dirty="0"/>
          </a:br>
          <a:r>
            <a:rPr lang="it-IT" sz="2400" dirty="0"/>
            <a:t>(art. 49, 66)</a:t>
          </a:r>
          <a:endParaRPr lang="it-IT" sz="3600" dirty="0"/>
        </a:p>
      </dgm:t>
    </dgm:pt>
    <dgm:pt modelId="{B7D05557-9803-41DB-A245-DA31BC4A1063}" type="parTrans" cxnId="{CB6E0056-F502-4A72-B6FA-EB4F18325A2C}">
      <dgm:prSet/>
      <dgm:spPr/>
      <dgm:t>
        <a:bodyPr/>
        <a:lstStyle/>
        <a:p>
          <a:endParaRPr lang="it-IT"/>
        </a:p>
      </dgm:t>
    </dgm:pt>
    <dgm:pt modelId="{2D2B59BA-BCCA-4774-A6E3-48810417F731}" type="sibTrans" cxnId="{CB6E0056-F502-4A72-B6FA-EB4F18325A2C}">
      <dgm:prSet/>
      <dgm:spPr/>
      <dgm:t>
        <a:bodyPr/>
        <a:lstStyle/>
        <a:p>
          <a:endParaRPr lang="it-IT"/>
        </a:p>
      </dgm:t>
    </dgm:pt>
    <dgm:pt modelId="{84FB39B7-DA9E-4A55-9E35-978D00B8C4DD}" type="pres">
      <dgm:prSet presAssocID="{F8522F41-A17E-4CAE-94B6-647AAE9B416F}" presName="hierChild1" presStyleCnt="0">
        <dgm:presLayoutVars>
          <dgm:orgChart val="1"/>
          <dgm:chPref val="1"/>
          <dgm:dir/>
          <dgm:animOne val="branch"/>
          <dgm:animLvl val="lvl"/>
          <dgm:resizeHandles/>
        </dgm:presLayoutVars>
      </dgm:prSet>
      <dgm:spPr/>
    </dgm:pt>
    <dgm:pt modelId="{A12F8CDE-A65A-42A3-9232-D9F938084975}" type="pres">
      <dgm:prSet presAssocID="{75291045-9F45-4225-8FC8-5164772153C7}" presName="hierRoot1" presStyleCnt="0">
        <dgm:presLayoutVars>
          <dgm:hierBranch val="init"/>
        </dgm:presLayoutVars>
      </dgm:prSet>
      <dgm:spPr/>
    </dgm:pt>
    <dgm:pt modelId="{9228F7DC-EBA0-4651-8863-304EFC05BE1A}" type="pres">
      <dgm:prSet presAssocID="{75291045-9F45-4225-8FC8-5164772153C7}" presName="rootComposite1" presStyleCnt="0"/>
      <dgm:spPr/>
    </dgm:pt>
    <dgm:pt modelId="{E128DDF9-8134-4DB7-81E0-C628D8DCE9C7}" type="pres">
      <dgm:prSet presAssocID="{75291045-9F45-4225-8FC8-5164772153C7}" presName="rootText1" presStyleLbl="node0" presStyleIdx="0" presStyleCnt="1">
        <dgm:presLayoutVars>
          <dgm:chPref val="3"/>
        </dgm:presLayoutVars>
      </dgm:prSet>
      <dgm:spPr/>
    </dgm:pt>
    <dgm:pt modelId="{A7D3E2E5-F911-4B0A-9DBE-551735B43264}" type="pres">
      <dgm:prSet presAssocID="{75291045-9F45-4225-8FC8-5164772153C7}" presName="rootConnector1" presStyleLbl="node1" presStyleIdx="0" presStyleCnt="0"/>
      <dgm:spPr/>
    </dgm:pt>
    <dgm:pt modelId="{9F568F77-6395-477A-B9D2-77C64F0EB775}" type="pres">
      <dgm:prSet presAssocID="{75291045-9F45-4225-8FC8-5164772153C7}" presName="hierChild2" presStyleCnt="0"/>
      <dgm:spPr/>
    </dgm:pt>
    <dgm:pt modelId="{7B6B5E58-5180-4239-9F46-1DF9E08C5769}" type="pres">
      <dgm:prSet presAssocID="{B7D05557-9803-41DB-A245-DA31BC4A1063}" presName="Name64" presStyleLbl="parChTrans1D2" presStyleIdx="0" presStyleCnt="3"/>
      <dgm:spPr/>
    </dgm:pt>
    <dgm:pt modelId="{DC0406C8-667F-4BA4-8A72-F2620D2E6958}" type="pres">
      <dgm:prSet presAssocID="{1034707E-2772-4A8C-8D7C-66577EE5A646}" presName="hierRoot2" presStyleCnt="0">
        <dgm:presLayoutVars>
          <dgm:hierBranch val="init"/>
        </dgm:presLayoutVars>
      </dgm:prSet>
      <dgm:spPr/>
    </dgm:pt>
    <dgm:pt modelId="{78EEFED0-BC00-46D9-9D35-8A075CFDBC56}" type="pres">
      <dgm:prSet presAssocID="{1034707E-2772-4A8C-8D7C-66577EE5A646}" presName="rootComposite" presStyleCnt="0"/>
      <dgm:spPr/>
    </dgm:pt>
    <dgm:pt modelId="{286FF95A-91B4-4270-8343-29321DF920ED}" type="pres">
      <dgm:prSet presAssocID="{1034707E-2772-4A8C-8D7C-66577EE5A646}" presName="rootText" presStyleLbl="node2" presStyleIdx="0" presStyleCnt="3">
        <dgm:presLayoutVars>
          <dgm:chPref val="3"/>
        </dgm:presLayoutVars>
      </dgm:prSet>
      <dgm:spPr/>
    </dgm:pt>
    <dgm:pt modelId="{8FDD1154-1320-43E6-AB85-3A8D52B6D3CF}" type="pres">
      <dgm:prSet presAssocID="{1034707E-2772-4A8C-8D7C-66577EE5A646}" presName="rootConnector" presStyleLbl="node2" presStyleIdx="0" presStyleCnt="3"/>
      <dgm:spPr/>
    </dgm:pt>
    <dgm:pt modelId="{9B4B8B3D-BE9E-4582-BD89-89BA0E77BFC4}" type="pres">
      <dgm:prSet presAssocID="{1034707E-2772-4A8C-8D7C-66577EE5A646}" presName="hierChild4" presStyleCnt="0"/>
      <dgm:spPr/>
    </dgm:pt>
    <dgm:pt modelId="{ABDD2A47-2139-4967-8163-794AE5349B08}" type="pres">
      <dgm:prSet presAssocID="{1034707E-2772-4A8C-8D7C-66577EE5A646}" presName="hierChild5" presStyleCnt="0"/>
      <dgm:spPr/>
    </dgm:pt>
    <dgm:pt modelId="{8F741ECB-2F47-40F4-8B37-FC8A993E69E8}" type="pres">
      <dgm:prSet presAssocID="{7CF65A3D-38A6-4836-8861-1A13882A9CA9}" presName="Name64" presStyleLbl="parChTrans1D2" presStyleIdx="1" presStyleCnt="3"/>
      <dgm:spPr/>
    </dgm:pt>
    <dgm:pt modelId="{926A445F-9FAD-44DF-B9BF-1E304553F96D}" type="pres">
      <dgm:prSet presAssocID="{2034AA43-B7BC-43DB-978E-A62262F31BD6}" presName="hierRoot2" presStyleCnt="0">
        <dgm:presLayoutVars>
          <dgm:hierBranch val="init"/>
        </dgm:presLayoutVars>
      </dgm:prSet>
      <dgm:spPr/>
    </dgm:pt>
    <dgm:pt modelId="{99D727CC-4DAA-4C88-BAE2-20F54B1AD63B}" type="pres">
      <dgm:prSet presAssocID="{2034AA43-B7BC-43DB-978E-A62262F31BD6}" presName="rootComposite" presStyleCnt="0"/>
      <dgm:spPr/>
    </dgm:pt>
    <dgm:pt modelId="{C7C18ACE-0AB1-4E63-A67B-B416C3BF2B48}" type="pres">
      <dgm:prSet presAssocID="{2034AA43-B7BC-43DB-978E-A62262F31BD6}" presName="rootText" presStyleLbl="node2" presStyleIdx="1" presStyleCnt="3">
        <dgm:presLayoutVars>
          <dgm:chPref val="3"/>
        </dgm:presLayoutVars>
      </dgm:prSet>
      <dgm:spPr/>
    </dgm:pt>
    <dgm:pt modelId="{E5CE2F98-40D5-4B8B-B6BC-E6F48DC27BBA}" type="pres">
      <dgm:prSet presAssocID="{2034AA43-B7BC-43DB-978E-A62262F31BD6}" presName="rootConnector" presStyleLbl="node2" presStyleIdx="1" presStyleCnt="3"/>
      <dgm:spPr/>
    </dgm:pt>
    <dgm:pt modelId="{EF893489-495A-409F-9019-6E8F0A2C55C4}" type="pres">
      <dgm:prSet presAssocID="{2034AA43-B7BC-43DB-978E-A62262F31BD6}" presName="hierChild4" presStyleCnt="0"/>
      <dgm:spPr/>
    </dgm:pt>
    <dgm:pt modelId="{8AF6D60D-F096-4E1B-A1B4-4A3CC99EDB3D}" type="pres">
      <dgm:prSet presAssocID="{2034AA43-B7BC-43DB-978E-A62262F31BD6}" presName="hierChild5" presStyleCnt="0"/>
      <dgm:spPr/>
    </dgm:pt>
    <dgm:pt modelId="{D46EDA54-F8AF-4E55-84DE-B8FA42FBA63B}" type="pres">
      <dgm:prSet presAssocID="{F2A7D7C0-B622-4AD5-BDF0-5CD0D109577F}" presName="Name64" presStyleLbl="parChTrans1D2" presStyleIdx="2" presStyleCnt="3"/>
      <dgm:spPr/>
    </dgm:pt>
    <dgm:pt modelId="{E8A08E9A-958D-4EBB-BEFA-0503BCC30004}" type="pres">
      <dgm:prSet presAssocID="{6A7341C2-193A-4827-B763-87E674857E48}" presName="hierRoot2" presStyleCnt="0">
        <dgm:presLayoutVars>
          <dgm:hierBranch val="init"/>
        </dgm:presLayoutVars>
      </dgm:prSet>
      <dgm:spPr/>
    </dgm:pt>
    <dgm:pt modelId="{9F7AADCE-0E7A-4893-95F3-F3E1D7048AE1}" type="pres">
      <dgm:prSet presAssocID="{6A7341C2-193A-4827-B763-87E674857E48}" presName="rootComposite" presStyleCnt="0"/>
      <dgm:spPr/>
    </dgm:pt>
    <dgm:pt modelId="{3D9A45A8-1B7A-430F-B0F8-42CFFE0B93B8}" type="pres">
      <dgm:prSet presAssocID="{6A7341C2-193A-4827-B763-87E674857E48}" presName="rootText" presStyleLbl="node2" presStyleIdx="2" presStyleCnt="3">
        <dgm:presLayoutVars>
          <dgm:chPref val="3"/>
        </dgm:presLayoutVars>
      </dgm:prSet>
      <dgm:spPr/>
    </dgm:pt>
    <dgm:pt modelId="{7FD02BC9-61D4-4C97-8E62-7BC15274B471}" type="pres">
      <dgm:prSet presAssocID="{6A7341C2-193A-4827-B763-87E674857E48}" presName="rootConnector" presStyleLbl="node2" presStyleIdx="2" presStyleCnt="3"/>
      <dgm:spPr/>
    </dgm:pt>
    <dgm:pt modelId="{0C7E7DB2-929F-4CDE-AF92-63DDBE8CF604}" type="pres">
      <dgm:prSet presAssocID="{6A7341C2-193A-4827-B763-87E674857E48}" presName="hierChild4" presStyleCnt="0"/>
      <dgm:spPr/>
    </dgm:pt>
    <dgm:pt modelId="{A05AC5E0-685B-4EB1-AEF3-2BA13F7BDA9D}" type="pres">
      <dgm:prSet presAssocID="{6A7341C2-193A-4827-B763-87E674857E48}" presName="hierChild5" presStyleCnt="0"/>
      <dgm:spPr/>
    </dgm:pt>
    <dgm:pt modelId="{2FF72E3D-26F8-4E71-89C6-19A9A1B2695C}" type="pres">
      <dgm:prSet presAssocID="{75291045-9F45-4225-8FC8-5164772153C7}" presName="hierChild3" presStyleCnt="0"/>
      <dgm:spPr/>
    </dgm:pt>
  </dgm:ptLst>
  <dgm:cxnLst>
    <dgm:cxn modelId="{7BF97E04-BBB8-44A5-AC1B-68A6640041E4}" srcId="{F8522F41-A17E-4CAE-94B6-647AAE9B416F}" destId="{75291045-9F45-4225-8FC8-5164772153C7}" srcOrd="0" destOrd="0" parTransId="{43604AD8-299C-4EF1-90D7-AC89AA2F4203}" sibTransId="{42F9FB47-4621-4687-9B01-E6D1DC687AD4}"/>
    <dgm:cxn modelId="{D3D0F30C-A04F-428E-BCB7-E7E3C49D7510}" type="presOf" srcId="{F2A7D7C0-B622-4AD5-BDF0-5CD0D109577F}" destId="{D46EDA54-F8AF-4E55-84DE-B8FA42FBA63B}" srcOrd="0" destOrd="0" presId="urn:microsoft.com/office/officeart/2009/3/layout/HorizontalOrganizationChart"/>
    <dgm:cxn modelId="{3359BB19-99A7-4456-8C4D-83E16BD0463A}" srcId="{75291045-9F45-4225-8FC8-5164772153C7}" destId="{6A7341C2-193A-4827-B763-87E674857E48}" srcOrd="2" destOrd="0" parTransId="{F2A7D7C0-B622-4AD5-BDF0-5CD0D109577F}" sibTransId="{6931AD22-A882-4D9D-A9C0-8B1BC2D49A4F}"/>
    <dgm:cxn modelId="{C80D3B25-3D47-4EEE-9969-85FB9C9B27A9}" type="presOf" srcId="{75291045-9F45-4225-8FC8-5164772153C7}" destId="{E128DDF9-8134-4DB7-81E0-C628D8DCE9C7}" srcOrd="0" destOrd="0" presId="urn:microsoft.com/office/officeart/2009/3/layout/HorizontalOrganizationChart"/>
    <dgm:cxn modelId="{E071F261-723E-46A4-9296-7A54E8538911}" type="presOf" srcId="{75291045-9F45-4225-8FC8-5164772153C7}" destId="{A7D3E2E5-F911-4B0A-9DBE-551735B43264}" srcOrd="1" destOrd="0" presId="urn:microsoft.com/office/officeart/2009/3/layout/HorizontalOrganizationChart"/>
    <dgm:cxn modelId="{044BC76F-F970-4D7C-8CD0-3BB5FBD40031}" type="presOf" srcId="{7CF65A3D-38A6-4836-8861-1A13882A9CA9}" destId="{8F741ECB-2F47-40F4-8B37-FC8A993E69E8}" srcOrd="0" destOrd="0" presId="urn:microsoft.com/office/officeart/2009/3/layout/HorizontalOrganizationChart"/>
    <dgm:cxn modelId="{3D8E0773-4569-410D-AC78-D671A080B245}" type="presOf" srcId="{1034707E-2772-4A8C-8D7C-66577EE5A646}" destId="{8FDD1154-1320-43E6-AB85-3A8D52B6D3CF}" srcOrd="1" destOrd="0" presId="urn:microsoft.com/office/officeart/2009/3/layout/HorizontalOrganizationChart"/>
    <dgm:cxn modelId="{CB6E0056-F502-4A72-B6FA-EB4F18325A2C}" srcId="{75291045-9F45-4225-8FC8-5164772153C7}" destId="{1034707E-2772-4A8C-8D7C-66577EE5A646}" srcOrd="0" destOrd="0" parTransId="{B7D05557-9803-41DB-A245-DA31BC4A1063}" sibTransId="{2D2B59BA-BCCA-4774-A6E3-48810417F731}"/>
    <dgm:cxn modelId="{69F1F888-2F55-4AEA-92C2-B5F30B729983}" type="presOf" srcId="{2034AA43-B7BC-43DB-978E-A62262F31BD6}" destId="{E5CE2F98-40D5-4B8B-B6BC-E6F48DC27BBA}" srcOrd="1" destOrd="0" presId="urn:microsoft.com/office/officeart/2009/3/layout/HorizontalOrganizationChart"/>
    <dgm:cxn modelId="{8C0EDC93-8548-476A-A11E-6930A1E70C2C}" type="presOf" srcId="{B7D05557-9803-41DB-A245-DA31BC4A1063}" destId="{7B6B5E58-5180-4239-9F46-1DF9E08C5769}" srcOrd="0" destOrd="0" presId="urn:microsoft.com/office/officeart/2009/3/layout/HorizontalOrganizationChart"/>
    <dgm:cxn modelId="{9F60C499-BC17-4A81-B5A3-CAF68C38E6AF}" type="presOf" srcId="{2034AA43-B7BC-43DB-978E-A62262F31BD6}" destId="{C7C18ACE-0AB1-4E63-A67B-B416C3BF2B48}" srcOrd="0" destOrd="0" presId="urn:microsoft.com/office/officeart/2009/3/layout/HorizontalOrganizationChart"/>
    <dgm:cxn modelId="{F43E7B9E-71E1-4E05-942F-D49C87BB5822}" type="presOf" srcId="{6A7341C2-193A-4827-B763-87E674857E48}" destId="{7FD02BC9-61D4-4C97-8E62-7BC15274B471}" srcOrd="1" destOrd="0" presId="urn:microsoft.com/office/officeart/2009/3/layout/HorizontalOrganizationChart"/>
    <dgm:cxn modelId="{F10994A3-0529-41E3-8324-3E652CC7FC95}" type="presOf" srcId="{F8522F41-A17E-4CAE-94B6-647AAE9B416F}" destId="{84FB39B7-DA9E-4A55-9E35-978D00B8C4DD}" srcOrd="0" destOrd="0" presId="urn:microsoft.com/office/officeart/2009/3/layout/HorizontalOrganizationChart"/>
    <dgm:cxn modelId="{C41176B1-D74A-43C4-BAFC-A685EC08DA7E}" type="presOf" srcId="{6A7341C2-193A-4827-B763-87E674857E48}" destId="{3D9A45A8-1B7A-430F-B0F8-42CFFE0B93B8}" srcOrd="0" destOrd="0" presId="urn:microsoft.com/office/officeart/2009/3/layout/HorizontalOrganizationChart"/>
    <dgm:cxn modelId="{081423CF-7A9D-4D93-B20C-14C50815BAC2}" type="presOf" srcId="{1034707E-2772-4A8C-8D7C-66577EE5A646}" destId="{286FF95A-91B4-4270-8343-29321DF920ED}" srcOrd="0" destOrd="0" presId="urn:microsoft.com/office/officeart/2009/3/layout/HorizontalOrganizationChart"/>
    <dgm:cxn modelId="{C8EBF6FD-89D7-4492-9AB4-9B8CCA237153}" srcId="{75291045-9F45-4225-8FC8-5164772153C7}" destId="{2034AA43-B7BC-43DB-978E-A62262F31BD6}" srcOrd="1" destOrd="0" parTransId="{7CF65A3D-38A6-4836-8861-1A13882A9CA9}" sibTransId="{68DC39BE-8911-4536-A8F9-4778E6244B33}"/>
    <dgm:cxn modelId="{8CFA17C5-4A34-46C2-8EED-13948872AB6F}" type="presParOf" srcId="{84FB39B7-DA9E-4A55-9E35-978D00B8C4DD}" destId="{A12F8CDE-A65A-42A3-9232-D9F938084975}" srcOrd="0" destOrd="0" presId="urn:microsoft.com/office/officeart/2009/3/layout/HorizontalOrganizationChart"/>
    <dgm:cxn modelId="{3F6B43A4-C23E-4360-A63F-AEA0F382C10B}" type="presParOf" srcId="{A12F8CDE-A65A-42A3-9232-D9F938084975}" destId="{9228F7DC-EBA0-4651-8863-304EFC05BE1A}" srcOrd="0" destOrd="0" presId="urn:microsoft.com/office/officeart/2009/3/layout/HorizontalOrganizationChart"/>
    <dgm:cxn modelId="{D0830A25-2D65-4660-9ADF-0E53119442AA}" type="presParOf" srcId="{9228F7DC-EBA0-4651-8863-304EFC05BE1A}" destId="{E128DDF9-8134-4DB7-81E0-C628D8DCE9C7}" srcOrd="0" destOrd="0" presId="urn:microsoft.com/office/officeart/2009/3/layout/HorizontalOrganizationChart"/>
    <dgm:cxn modelId="{E8F83700-2F10-4B9C-B00C-0C8AE709E7AB}" type="presParOf" srcId="{9228F7DC-EBA0-4651-8863-304EFC05BE1A}" destId="{A7D3E2E5-F911-4B0A-9DBE-551735B43264}" srcOrd="1" destOrd="0" presId="urn:microsoft.com/office/officeart/2009/3/layout/HorizontalOrganizationChart"/>
    <dgm:cxn modelId="{F8157653-DBA7-47F0-85E2-C165C9D49141}" type="presParOf" srcId="{A12F8CDE-A65A-42A3-9232-D9F938084975}" destId="{9F568F77-6395-477A-B9D2-77C64F0EB775}" srcOrd="1" destOrd="0" presId="urn:microsoft.com/office/officeart/2009/3/layout/HorizontalOrganizationChart"/>
    <dgm:cxn modelId="{86F17988-45E1-46BB-878B-054318092094}" type="presParOf" srcId="{9F568F77-6395-477A-B9D2-77C64F0EB775}" destId="{7B6B5E58-5180-4239-9F46-1DF9E08C5769}" srcOrd="0" destOrd="0" presId="urn:microsoft.com/office/officeart/2009/3/layout/HorizontalOrganizationChart"/>
    <dgm:cxn modelId="{3D02901C-A597-42A3-9970-1DE21AEBA3C8}" type="presParOf" srcId="{9F568F77-6395-477A-B9D2-77C64F0EB775}" destId="{DC0406C8-667F-4BA4-8A72-F2620D2E6958}" srcOrd="1" destOrd="0" presId="urn:microsoft.com/office/officeart/2009/3/layout/HorizontalOrganizationChart"/>
    <dgm:cxn modelId="{61F86A5B-46B6-41EE-ADD1-B722F88C4999}" type="presParOf" srcId="{DC0406C8-667F-4BA4-8A72-F2620D2E6958}" destId="{78EEFED0-BC00-46D9-9D35-8A075CFDBC56}" srcOrd="0" destOrd="0" presId="urn:microsoft.com/office/officeart/2009/3/layout/HorizontalOrganizationChart"/>
    <dgm:cxn modelId="{570A27FF-61AE-4939-8F00-DD3804FC815A}" type="presParOf" srcId="{78EEFED0-BC00-46D9-9D35-8A075CFDBC56}" destId="{286FF95A-91B4-4270-8343-29321DF920ED}" srcOrd="0" destOrd="0" presId="urn:microsoft.com/office/officeart/2009/3/layout/HorizontalOrganizationChart"/>
    <dgm:cxn modelId="{FCD5AC23-2223-4604-9CF0-F507532D68E1}" type="presParOf" srcId="{78EEFED0-BC00-46D9-9D35-8A075CFDBC56}" destId="{8FDD1154-1320-43E6-AB85-3A8D52B6D3CF}" srcOrd="1" destOrd="0" presId="urn:microsoft.com/office/officeart/2009/3/layout/HorizontalOrganizationChart"/>
    <dgm:cxn modelId="{9F749CCE-56F8-434C-9D1E-9EAA500BF542}" type="presParOf" srcId="{DC0406C8-667F-4BA4-8A72-F2620D2E6958}" destId="{9B4B8B3D-BE9E-4582-BD89-89BA0E77BFC4}" srcOrd="1" destOrd="0" presId="urn:microsoft.com/office/officeart/2009/3/layout/HorizontalOrganizationChart"/>
    <dgm:cxn modelId="{6BF102EF-B5CB-454A-AB0C-F4AB4DFCE3F1}" type="presParOf" srcId="{DC0406C8-667F-4BA4-8A72-F2620D2E6958}" destId="{ABDD2A47-2139-4967-8163-794AE5349B08}" srcOrd="2" destOrd="0" presId="urn:microsoft.com/office/officeart/2009/3/layout/HorizontalOrganizationChart"/>
    <dgm:cxn modelId="{06EEDCC9-CA50-4C0C-9911-89438F92F4D4}" type="presParOf" srcId="{9F568F77-6395-477A-B9D2-77C64F0EB775}" destId="{8F741ECB-2F47-40F4-8B37-FC8A993E69E8}" srcOrd="2" destOrd="0" presId="urn:microsoft.com/office/officeart/2009/3/layout/HorizontalOrganizationChart"/>
    <dgm:cxn modelId="{319E3680-DD40-4FD5-8E02-9B69CD7B4792}" type="presParOf" srcId="{9F568F77-6395-477A-B9D2-77C64F0EB775}" destId="{926A445F-9FAD-44DF-B9BF-1E304553F96D}" srcOrd="3" destOrd="0" presId="urn:microsoft.com/office/officeart/2009/3/layout/HorizontalOrganizationChart"/>
    <dgm:cxn modelId="{D40C4621-7970-4664-9CCE-48A5D5246830}" type="presParOf" srcId="{926A445F-9FAD-44DF-B9BF-1E304553F96D}" destId="{99D727CC-4DAA-4C88-BAE2-20F54B1AD63B}" srcOrd="0" destOrd="0" presId="urn:microsoft.com/office/officeart/2009/3/layout/HorizontalOrganizationChart"/>
    <dgm:cxn modelId="{7ACF60E0-5584-4278-9A5F-61B4B4E92975}" type="presParOf" srcId="{99D727CC-4DAA-4C88-BAE2-20F54B1AD63B}" destId="{C7C18ACE-0AB1-4E63-A67B-B416C3BF2B48}" srcOrd="0" destOrd="0" presId="urn:microsoft.com/office/officeart/2009/3/layout/HorizontalOrganizationChart"/>
    <dgm:cxn modelId="{E7117B6B-08A8-4D86-9C97-443AFB168A3C}" type="presParOf" srcId="{99D727CC-4DAA-4C88-BAE2-20F54B1AD63B}" destId="{E5CE2F98-40D5-4B8B-B6BC-E6F48DC27BBA}" srcOrd="1" destOrd="0" presId="urn:microsoft.com/office/officeart/2009/3/layout/HorizontalOrganizationChart"/>
    <dgm:cxn modelId="{9A44BE50-4E0D-4FE4-9BFD-929FCD1DAE31}" type="presParOf" srcId="{926A445F-9FAD-44DF-B9BF-1E304553F96D}" destId="{EF893489-495A-409F-9019-6E8F0A2C55C4}" srcOrd="1" destOrd="0" presId="urn:microsoft.com/office/officeart/2009/3/layout/HorizontalOrganizationChart"/>
    <dgm:cxn modelId="{A1E97F71-F823-43AC-80C3-EFAB69BDE11F}" type="presParOf" srcId="{926A445F-9FAD-44DF-B9BF-1E304553F96D}" destId="{8AF6D60D-F096-4E1B-A1B4-4A3CC99EDB3D}" srcOrd="2" destOrd="0" presId="urn:microsoft.com/office/officeart/2009/3/layout/HorizontalOrganizationChart"/>
    <dgm:cxn modelId="{F5A1B681-8D70-46C4-AD59-72EDEB0E950B}" type="presParOf" srcId="{9F568F77-6395-477A-B9D2-77C64F0EB775}" destId="{D46EDA54-F8AF-4E55-84DE-B8FA42FBA63B}" srcOrd="4" destOrd="0" presId="urn:microsoft.com/office/officeart/2009/3/layout/HorizontalOrganizationChart"/>
    <dgm:cxn modelId="{9FFF4F9C-1997-46AC-903D-A0F9A690BF01}" type="presParOf" srcId="{9F568F77-6395-477A-B9D2-77C64F0EB775}" destId="{E8A08E9A-958D-4EBB-BEFA-0503BCC30004}" srcOrd="5" destOrd="0" presId="urn:microsoft.com/office/officeart/2009/3/layout/HorizontalOrganizationChart"/>
    <dgm:cxn modelId="{5AF99CDC-D115-4DD9-8943-80277363D03A}" type="presParOf" srcId="{E8A08E9A-958D-4EBB-BEFA-0503BCC30004}" destId="{9F7AADCE-0E7A-4893-95F3-F3E1D7048AE1}" srcOrd="0" destOrd="0" presId="urn:microsoft.com/office/officeart/2009/3/layout/HorizontalOrganizationChart"/>
    <dgm:cxn modelId="{8B75D4AE-75A4-4246-9EDE-A81F9F3CA32A}" type="presParOf" srcId="{9F7AADCE-0E7A-4893-95F3-F3E1D7048AE1}" destId="{3D9A45A8-1B7A-430F-B0F8-42CFFE0B93B8}" srcOrd="0" destOrd="0" presId="urn:microsoft.com/office/officeart/2009/3/layout/HorizontalOrganizationChart"/>
    <dgm:cxn modelId="{ED38ECA5-60B6-4864-85B1-E9B8DB434B2E}" type="presParOf" srcId="{9F7AADCE-0E7A-4893-95F3-F3E1D7048AE1}" destId="{7FD02BC9-61D4-4C97-8E62-7BC15274B471}" srcOrd="1" destOrd="0" presId="urn:microsoft.com/office/officeart/2009/3/layout/HorizontalOrganizationChart"/>
    <dgm:cxn modelId="{C970C39B-1CE6-4A23-9A3C-1A0FECE64215}" type="presParOf" srcId="{E8A08E9A-958D-4EBB-BEFA-0503BCC30004}" destId="{0C7E7DB2-929F-4CDE-AF92-63DDBE8CF604}" srcOrd="1" destOrd="0" presId="urn:microsoft.com/office/officeart/2009/3/layout/HorizontalOrganizationChart"/>
    <dgm:cxn modelId="{1862B9CF-AD34-47B5-A773-4D11BFA72385}" type="presParOf" srcId="{E8A08E9A-958D-4EBB-BEFA-0503BCC30004}" destId="{A05AC5E0-685B-4EB1-AEF3-2BA13F7BDA9D}" srcOrd="2" destOrd="0" presId="urn:microsoft.com/office/officeart/2009/3/layout/HorizontalOrganizationChart"/>
    <dgm:cxn modelId="{ADE3EC42-B453-4FE2-9647-A2A54448DDC7}" type="presParOf" srcId="{A12F8CDE-A65A-42A3-9232-D9F938084975}" destId="{2FF72E3D-26F8-4E71-89C6-19A9A1B2695C}"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522F41-A17E-4CAE-94B6-647AAE9B416F}" type="doc">
      <dgm:prSet loTypeId="urn:microsoft.com/office/officeart/2009/3/layout/HorizontalOrganizationChart" loCatId="hierarchy" qsTypeId="urn:microsoft.com/office/officeart/2005/8/quickstyle/simple5" qsCatId="simple" csTypeId="urn:microsoft.com/office/officeart/2005/8/colors/colorful1" csCatId="colorful" phldr="1"/>
      <dgm:spPr/>
      <dgm:t>
        <a:bodyPr/>
        <a:lstStyle/>
        <a:p>
          <a:endParaRPr lang="it-IT"/>
        </a:p>
      </dgm:t>
    </dgm:pt>
    <dgm:pt modelId="{D657020C-96D7-4BB1-A1CA-EB579D5670F7}">
      <dgm:prSet phldrT="[Testo]" custT="1"/>
      <dgm:spPr/>
      <dgm:t>
        <a:bodyPr/>
        <a:lstStyle/>
        <a:p>
          <a:r>
            <a:rPr lang="it-IT" sz="3600" dirty="0">
              <a:solidFill>
                <a:schemeClr val="bg1"/>
              </a:solidFill>
            </a:rPr>
            <a:t>Misure previste dall’art. 47</a:t>
          </a:r>
          <a:br>
            <a:rPr lang="it-IT" sz="3600" dirty="0">
              <a:solidFill>
                <a:schemeClr val="bg1"/>
              </a:solidFill>
            </a:rPr>
          </a:br>
          <a:r>
            <a:rPr lang="it-IT" sz="2400" dirty="0">
              <a:solidFill>
                <a:schemeClr val="bg1"/>
              </a:solidFill>
            </a:rPr>
            <a:t>(a valere sul FSN)</a:t>
          </a:r>
          <a:endParaRPr lang="it-IT" sz="3600" dirty="0">
            <a:solidFill>
              <a:schemeClr val="bg1"/>
            </a:solidFill>
          </a:endParaRPr>
        </a:p>
      </dgm:t>
    </dgm:pt>
    <dgm:pt modelId="{4620A587-0BA6-4420-B289-672C8158ACB0}" type="parTrans" cxnId="{17ADD9E2-C231-4DF7-904A-2879BEF3413C}">
      <dgm:prSet/>
      <dgm:spPr/>
      <dgm:t>
        <a:bodyPr/>
        <a:lstStyle/>
        <a:p>
          <a:endParaRPr lang="it-IT"/>
        </a:p>
      </dgm:t>
    </dgm:pt>
    <dgm:pt modelId="{532ECFD6-5CCA-49AC-ADE7-62D0FCD99DBE}" type="sibTrans" cxnId="{17ADD9E2-C231-4DF7-904A-2879BEF3413C}">
      <dgm:prSet/>
      <dgm:spPr/>
      <dgm:t>
        <a:bodyPr/>
        <a:lstStyle/>
        <a:p>
          <a:endParaRPr lang="it-IT"/>
        </a:p>
      </dgm:t>
    </dgm:pt>
    <dgm:pt modelId="{1F3D45BA-4C1B-47AA-940B-ADA294F53F00}">
      <dgm:prSet phldrT="[Testo]" custT="1"/>
      <dgm:spPr/>
      <dgm:t>
        <a:bodyPr/>
        <a:lstStyle/>
        <a:p>
          <a:r>
            <a:rPr lang="it-IT" sz="2800" b="1" dirty="0"/>
            <a:t>Risorse vincolate</a:t>
          </a:r>
          <a:br>
            <a:rPr lang="it-IT" sz="2700" dirty="0"/>
          </a:br>
          <a:r>
            <a:rPr lang="it-IT" sz="2400" dirty="0"/>
            <a:t>(art. </a:t>
          </a:r>
          <a:r>
            <a:rPr lang="it-IT" sz="2400" dirty="0">
              <a:solidFill>
                <a:schemeClr val="bg1"/>
              </a:solidFill>
            </a:rPr>
            <a:t>47 c3, </a:t>
          </a:r>
          <a:r>
            <a:rPr lang="it-IT" sz="2400" dirty="0"/>
            <a:t>50, 51 c1, </a:t>
          </a:r>
          <a:br>
            <a:rPr lang="it-IT" sz="2400" dirty="0"/>
          </a:br>
          <a:r>
            <a:rPr lang="it-IT" sz="2400" dirty="0"/>
            <a:t>58, 64, 65) </a:t>
          </a:r>
          <a:endParaRPr lang="it-IT" sz="2700" dirty="0"/>
        </a:p>
      </dgm:t>
    </dgm:pt>
    <dgm:pt modelId="{E3698C19-A717-4E7C-95EC-B2D6B2F76C16}" type="parTrans" cxnId="{68747AA6-C1C4-41AA-9C48-12553057D89A}">
      <dgm:prSet/>
      <dgm:spPr/>
      <dgm:t>
        <a:bodyPr/>
        <a:lstStyle/>
        <a:p>
          <a:endParaRPr lang="it-IT"/>
        </a:p>
      </dgm:t>
    </dgm:pt>
    <dgm:pt modelId="{CC8D9CBB-6496-493A-B19B-D1514DA1D0CC}" type="sibTrans" cxnId="{68747AA6-C1C4-41AA-9C48-12553057D89A}">
      <dgm:prSet/>
      <dgm:spPr/>
      <dgm:t>
        <a:bodyPr/>
        <a:lstStyle/>
        <a:p>
          <a:endParaRPr lang="it-IT"/>
        </a:p>
      </dgm:t>
    </dgm:pt>
    <dgm:pt modelId="{B47B85F9-DAB6-4C2C-B778-71692C71AAB3}">
      <dgm:prSet phldrT="[Testo]" custT="1"/>
      <dgm:spPr/>
      <dgm:t>
        <a:bodyPr/>
        <a:lstStyle/>
        <a:p>
          <a:r>
            <a:rPr lang="it-IT" sz="2800" b="1" dirty="0"/>
            <a:t>Disposizioni di spesa </a:t>
          </a:r>
          <a:br>
            <a:rPr lang="it-IT" sz="2700" dirty="0"/>
          </a:br>
          <a:r>
            <a:rPr lang="it-IT" sz="2400" dirty="0"/>
            <a:t>(art. 18, 19, 52, 53, 56, 57 c3, 59, 61, 62, 63 c1, 63 c2)</a:t>
          </a:r>
          <a:endParaRPr lang="it-IT" sz="2700" dirty="0"/>
        </a:p>
      </dgm:t>
    </dgm:pt>
    <dgm:pt modelId="{9A244FB3-0FC8-4EF7-87D9-20183FF86934}" type="parTrans" cxnId="{C0A07D7E-901B-456C-9B38-C3A3E13D070B}">
      <dgm:prSet/>
      <dgm:spPr/>
      <dgm:t>
        <a:bodyPr/>
        <a:lstStyle/>
        <a:p>
          <a:endParaRPr lang="it-IT"/>
        </a:p>
      </dgm:t>
    </dgm:pt>
    <dgm:pt modelId="{FEF894FC-233B-4231-A13D-A67B3A44F72A}" type="sibTrans" cxnId="{C0A07D7E-901B-456C-9B38-C3A3E13D070B}">
      <dgm:prSet/>
      <dgm:spPr/>
      <dgm:t>
        <a:bodyPr/>
        <a:lstStyle/>
        <a:p>
          <a:endParaRPr lang="it-IT"/>
        </a:p>
      </dgm:t>
    </dgm:pt>
    <dgm:pt modelId="{7D440B57-1A53-4439-96C2-B8DE0BA102A1}">
      <dgm:prSet phldrT="[Testo]" custT="1"/>
      <dgm:spPr/>
      <dgm:t>
        <a:bodyPr/>
        <a:lstStyle/>
        <a:p>
          <a:r>
            <a:rPr lang="it-IT" sz="2800" b="1" dirty="0"/>
            <a:t>Risorse accantonate </a:t>
          </a:r>
          <a:br>
            <a:rPr lang="it-IT" sz="3600" dirty="0"/>
          </a:br>
          <a:r>
            <a:rPr lang="it-IT" sz="2400" dirty="0"/>
            <a:t>(art. 47 c2)</a:t>
          </a:r>
        </a:p>
      </dgm:t>
    </dgm:pt>
    <dgm:pt modelId="{4E02A9D3-60BA-41B1-BF95-A64F9E008F82}" type="parTrans" cxnId="{86280533-70C2-4C66-8EB7-969EC6A2FAB5}">
      <dgm:prSet/>
      <dgm:spPr/>
      <dgm:t>
        <a:bodyPr/>
        <a:lstStyle/>
        <a:p>
          <a:endParaRPr lang="it-IT"/>
        </a:p>
      </dgm:t>
    </dgm:pt>
    <dgm:pt modelId="{998F20DB-C335-4AAE-A25A-7495F51CD20B}" type="sibTrans" cxnId="{86280533-70C2-4C66-8EB7-969EC6A2FAB5}">
      <dgm:prSet/>
      <dgm:spPr/>
      <dgm:t>
        <a:bodyPr/>
        <a:lstStyle/>
        <a:p>
          <a:endParaRPr lang="it-IT"/>
        </a:p>
      </dgm:t>
    </dgm:pt>
    <dgm:pt modelId="{42D54AA7-F304-4856-B86B-7C08BA4D460F}">
      <dgm:prSet phldrT="[Testo]" custT="1"/>
      <dgm:spPr>
        <a:solidFill>
          <a:schemeClr val="bg1">
            <a:lumMod val="65000"/>
          </a:schemeClr>
        </a:solidFill>
      </dgm:spPr>
      <dgm:t>
        <a:bodyPr/>
        <a:lstStyle/>
        <a:p>
          <a:r>
            <a:rPr lang="it-IT" sz="2800" b="1" dirty="0"/>
            <a:t>Senza maggiori oneri</a:t>
          </a:r>
          <a:br>
            <a:rPr lang="it-IT" sz="2800" b="1" dirty="0"/>
          </a:br>
          <a:r>
            <a:rPr lang="it-IT" sz="2400" b="0" dirty="0"/>
            <a:t>(art. 49, 51 c2 e c3, 54, </a:t>
          </a:r>
          <a:br>
            <a:rPr lang="it-IT" sz="2400" b="0" dirty="0"/>
          </a:br>
          <a:r>
            <a:rPr lang="it-IT" sz="2400" b="0" dirty="0"/>
            <a:t>55, 57 c1 e c2)</a:t>
          </a:r>
          <a:endParaRPr lang="it-IT" sz="2800" b="0" dirty="0"/>
        </a:p>
      </dgm:t>
    </dgm:pt>
    <dgm:pt modelId="{69DC9FC5-1C72-45EC-B92A-901E6B5CC863}" type="parTrans" cxnId="{A24A9B93-BA99-4AFB-B443-393F24493241}">
      <dgm:prSet/>
      <dgm:spPr/>
      <dgm:t>
        <a:bodyPr/>
        <a:lstStyle/>
        <a:p>
          <a:endParaRPr lang="it-IT"/>
        </a:p>
      </dgm:t>
    </dgm:pt>
    <dgm:pt modelId="{DFCC85D3-06AC-4C99-9652-E1E56D6651EC}" type="sibTrans" cxnId="{A24A9B93-BA99-4AFB-B443-393F24493241}">
      <dgm:prSet/>
      <dgm:spPr/>
      <dgm:t>
        <a:bodyPr/>
        <a:lstStyle/>
        <a:p>
          <a:endParaRPr lang="it-IT"/>
        </a:p>
      </dgm:t>
    </dgm:pt>
    <dgm:pt modelId="{84FB39B7-DA9E-4A55-9E35-978D00B8C4DD}" type="pres">
      <dgm:prSet presAssocID="{F8522F41-A17E-4CAE-94B6-647AAE9B416F}" presName="hierChild1" presStyleCnt="0">
        <dgm:presLayoutVars>
          <dgm:orgChart val="1"/>
          <dgm:chPref val="1"/>
          <dgm:dir/>
          <dgm:animOne val="branch"/>
          <dgm:animLvl val="lvl"/>
          <dgm:resizeHandles/>
        </dgm:presLayoutVars>
      </dgm:prSet>
      <dgm:spPr/>
    </dgm:pt>
    <dgm:pt modelId="{1073869A-137D-4008-AF23-56706CC5DFC6}" type="pres">
      <dgm:prSet presAssocID="{D657020C-96D7-4BB1-A1CA-EB579D5670F7}" presName="hierRoot1" presStyleCnt="0">
        <dgm:presLayoutVars>
          <dgm:hierBranch val="init"/>
        </dgm:presLayoutVars>
      </dgm:prSet>
      <dgm:spPr/>
    </dgm:pt>
    <dgm:pt modelId="{2D020C3E-09FF-459C-A6E8-9E28C23AAFAD}" type="pres">
      <dgm:prSet presAssocID="{D657020C-96D7-4BB1-A1CA-EB579D5670F7}" presName="rootComposite1" presStyleCnt="0"/>
      <dgm:spPr/>
    </dgm:pt>
    <dgm:pt modelId="{74DE1953-7A2C-4755-B43C-2A74E638B279}" type="pres">
      <dgm:prSet presAssocID="{D657020C-96D7-4BB1-A1CA-EB579D5670F7}" presName="rootText1" presStyleLbl="node0" presStyleIdx="0" presStyleCnt="1" custScaleY="130922">
        <dgm:presLayoutVars>
          <dgm:chPref val="3"/>
        </dgm:presLayoutVars>
      </dgm:prSet>
      <dgm:spPr/>
    </dgm:pt>
    <dgm:pt modelId="{62B232AB-3628-42CF-A31B-C6AB78545261}" type="pres">
      <dgm:prSet presAssocID="{D657020C-96D7-4BB1-A1CA-EB579D5670F7}" presName="rootConnector1" presStyleLbl="node1" presStyleIdx="0" presStyleCnt="0"/>
      <dgm:spPr/>
    </dgm:pt>
    <dgm:pt modelId="{B12C2DDE-5CF1-466F-9DB7-DBBBD943A577}" type="pres">
      <dgm:prSet presAssocID="{D657020C-96D7-4BB1-A1CA-EB579D5670F7}" presName="hierChild2" presStyleCnt="0"/>
      <dgm:spPr/>
    </dgm:pt>
    <dgm:pt modelId="{21B0806E-7D3B-4CF5-9C81-B1A32660791E}" type="pres">
      <dgm:prSet presAssocID="{E3698C19-A717-4E7C-95EC-B2D6B2F76C16}" presName="Name64" presStyleLbl="parChTrans1D2" presStyleIdx="0" presStyleCnt="4"/>
      <dgm:spPr/>
    </dgm:pt>
    <dgm:pt modelId="{4053EBF1-3826-463D-8643-F71809DC8E26}" type="pres">
      <dgm:prSet presAssocID="{1F3D45BA-4C1B-47AA-940B-ADA294F53F00}" presName="hierRoot2" presStyleCnt="0">
        <dgm:presLayoutVars>
          <dgm:hierBranch val="init"/>
        </dgm:presLayoutVars>
      </dgm:prSet>
      <dgm:spPr/>
    </dgm:pt>
    <dgm:pt modelId="{A0C09722-3132-4ACD-89AE-61DCF956F0FD}" type="pres">
      <dgm:prSet presAssocID="{1F3D45BA-4C1B-47AA-940B-ADA294F53F00}" presName="rootComposite" presStyleCnt="0"/>
      <dgm:spPr/>
    </dgm:pt>
    <dgm:pt modelId="{A7EB25DC-2395-4340-BAE8-5C865D4691FC}" type="pres">
      <dgm:prSet presAssocID="{1F3D45BA-4C1B-47AA-940B-ADA294F53F00}" presName="rootText" presStyleLbl="node2" presStyleIdx="0" presStyleCnt="4">
        <dgm:presLayoutVars>
          <dgm:chPref val="3"/>
        </dgm:presLayoutVars>
      </dgm:prSet>
      <dgm:spPr/>
    </dgm:pt>
    <dgm:pt modelId="{BCDB28C8-56F4-42A2-9950-4B87E33DA234}" type="pres">
      <dgm:prSet presAssocID="{1F3D45BA-4C1B-47AA-940B-ADA294F53F00}" presName="rootConnector" presStyleLbl="node2" presStyleIdx="0" presStyleCnt="4"/>
      <dgm:spPr/>
    </dgm:pt>
    <dgm:pt modelId="{A4304105-1AFD-4919-BE24-6CDC5F523CD6}" type="pres">
      <dgm:prSet presAssocID="{1F3D45BA-4C1B-47AA-940B-ADA294F53F00}" presName="hierChild4" presStyleCnt="0"/>
      <dgm:spPr/>
    </dgm:pt>
    <dgm:pt modelId="{24C5216D-5693-447E-8221-54F504902FF9}" type="pres">
      <dgm:prSet presAssocID="{1F3D45BA-4C1B-47AA-940B-ADA294F53F00}" presName="hierChild5" presStyleCnt="0"/>
      <dgm:spPr/>
    </dgm:pt>
    <dgm:pt modelId="{E0320D15-588B-4405-AB42-F08F59C76942}" type="pres">
      <dgm:prSet presAssocID="{9A244FB3-0FC8-4EF7-87D9-20183FF86934}" presName="Name64" presStyleLbl="parChTrans1D2" presStyleIdx="1" presStyleCnt="4"/>
      <dgm:spPr/>
    </dgm:pt>
    <dgm:pt modelId="{39F630C4-FD63-482A-96BC-20CC708E0C90}" type="pres">
      <dgm:prSet presAssocID="{B47B85F9-DAB6-4C2C-B778-71692C71AAB3}" presName="hierRoot2" presStyleCnt="0">
        <dgm:presLayoutVars>
          <dgm:hierBranch val="init"/>
        </dgm:presLayoutVars>
      </dgm:prSet>
      <dgm:spPr/>
    </dgm:pt>
    <dgm:pt modelId="{D4508FA9-81FB-42A6-9FF1-EF39672CF7D6}" type="pres">
      <dgm:prSet presAssocID="{B47B85F9-DAB6-4C2C-B778-71692C71AAB3}" presName="rootComposite" presStyleCnt="0"/>
      <dgm:spPr/>
    </dgm:pt>
    <dgm:pt modelId="{7FC68A5C-73B4-4DCD-A56D-2F96E8BC2A67}" type="pres">
      <dgm:prSet presAssocID="{B47B85F9-DAB6-4C2C-B778-71692C71AAB3}" presName="rootText" presStyleLbl="node2" presStyleIdx="1" presStyleCnt="4">
        <dgm:presLayoutVars>
          <dgm:chPref val="3"/>
        </dgm:presLayoutVars>
      </dgm:prSet>
      <dgm:spPr/>
    </dgm:pt>
    <dgm:pt modelId="{32338EC6-3F8F-422C-9D81-D2438AD05A59}" type="pres">
      <dgm:prSet presAssocID="{B47B85F9-DAB6-4C2C-B778-71692C71AAB3}" presName="rootConnector" presStyleLbl="node2" presStyleIdx="1" presStyleCnt="4"/>
      <dgm:spPr/>
    </dgm:pt>
    <dgm:pt modelId="{74775E66-1F8B-414A-BCA5-5112DDBBE643}" type="pres">
      <dgm:prSet presAssocID="{B47B85F9-DAB6-4C2C-B778-71692C71AAB3}" presName="hierChild4" presStyleCnt="0"/>
      <dgm:spPr/>
    </dgm:pt>
    <dgm:pt modelId="{7C955848-5D43-47D1-A51A-F36A5F185695}" type="pres">
      <dgm:prSet presAssocID="{B47B85F9-DAB6-4C2C-B778-71692C71AAB3}" presName="hierChild5" presStyleCnt="0"/>
      <dgm:spPr/>
    </dgm:pt>
    <dgm:pt modelId="{BC769618-2AD9-415B-91A0-A90D5DBBBADA}" type="pres">
      <dgm:prSet presAssocID="{4E02A9D3-60BA-41B1-BF95-A64F9E008F82}" presName="Name64" presStyleLbl="parChTrans1D2" presStyleIdx="2" presStyleCnt="4"/>
      <dgm:spPr/>
    </dgm:pt>
    <dgm:pt modelId="{C6EDA733-0945-4144-834C-D659CEEB8105}" type="pres">
      <dgm:prSet presAssocID="{7D440B57-1A53-4439-96C2-B8DE0BA102A1}" presName="hierRoot2" presStyleCnt="0">
        <dgm:presLayoutVars>
          <dgm:hierBranch val="init"/>
        </dgm:presLayoutVars>
      </dgm:prSet>
      <dgm:spPr/>
    </dgm:pt>
    <dgm:pt modelId="{9FBE5950-C69C-484A-9C0E-5FD0410278E9}" type="pres">
      <dgm:prSet presAssocID="{7D440B57-1A53-4439-96C2-B8DE0BA102A1}" presName="rootComposite" presStyleCnt="0"/>
      <dgm:spPr/>
    </dgm:pt>
    <dgm:pt modelId="{3AD7A8D9-4001-4847-9665-01FF7C85221E}" type="pres">
      <dgm:prSet presAssocID="{7D440B57-1A53-4439-96C2-B8DE0BA102A1}" presName="rootText" presStyleLbl="node2" presStyleIdx="2" presStyleCnt="4">
        <dgm:presLayoutVars>
          <dgm:chPref val="3"/>
        </dgm:presLayoutVars>
      </dgm:prSet>
      <dgm:spPr/>
    </dgm:pt>
    <dgm:pt modelId="{84F81AA0-775B-470E-BF99-36F699B1224F}" type="pres">
      <dgm:prSet presAssocID="{7D440B57-1A53-4439-96C2-B8DE0BA102A1}" presName="rootConnector" presStyleLbl="node2" presStyleIdx="2" presStyleCnt="4"/>
      <dgm:spPr/>
    </dgm:pt>
    <dgm:pt modelId="{B12D166E-9503-4FCF-8685-640B8790072E}" type="pres">
      <dgm:prSet presAssocID="{7D440B57-1A53-4439-96C2-B8DE0BA102A1}" presName="hierChild4" presStyleCnt="0"/>
      <dgm:spPr/>
    </dgm:pt>
    <dgm:pt modelId="{AE1DFECB-F717-42D0-9E7B-D8DD02AA2F59}" type="pres">
      <dgm:prSet presAssocID="{7D440B57-1A53-4439-96C2-B8DE0BA102A1}" presName="hierChild5" presStyleCnt="0"/>
      <dgm:spPr/>
    </dgm:pt>
    <dgm:pt modelId="{9E14BA7E-9E8B-4726-B83B-C57D823AC73E}" type="pres">
      <dgm:prSet presAssocID="{69DC9FC5-1C72-45EC-B92A-901E6B5CC863}" presName="Name64" presStyleLbl="parChTrans1D2" presStyleIdx="3" presStyleCnt="4"/>
      <dgm:spPr/>
    </dgm:pt>
    <dgm:pt modelId="{50DDDF4D-4107-4613-B0A1-0D969C2A0A89}" type="pres">
      <dgm:prSet presAssocID="{42D54AA7-F304-4856-B86B-7C08BA4D460F}" presName="hierRoot2" presStyleCnt="0">
        <dgm:presLayoutVars>
          <dgm:hierBranch val="init"/>
        </dgm:presLayoutVars>
      </dgm:prSet>
      <dgm:spPr/>
    </dgm:pt>
    <dgm:pt modelId="{95E61672-5F5C-4B1F-98D2-FF77734D0726}" type="pres">
      <dgm:prSet presAssocID="{42D54AA7-F304-4856-B86B-7C08BA4D460F}" presName="rootComposite" presStyleCnt="0"/>
      <dgm:spPr/>
    </dgm:pt>
    <dgm:pt modelId="{6BB5C014-3B6D-447E-9ED7-C4178BFD119D}" type="pres">
      <dgm:prSet presAssocID="{42D54AA7-F304-4856-B86B-7C08BA4D460F}" presName="rootText" presStyleLbl="node2" presStyleIdx="3" presStyleCnt="4">
        <dgm:presLayoutVars>
          <dgm:chPref val="3"/>
        </dgm:presLayoutVars>
      </dgm:prSet>
      <dgm:spPr/>
    </dgm:pt>
    <dgm:pt modelId="{9E43C3F8-2205-48E9-8EED-A6FD5ABEBB4C}" type="pres">
      <dgm:prSet presAssocID="{42D54AA7-F304-4856-B86B-7C08BA4D460F}" presName="rootConnector" presStyleLbl="node2" presStyleIdx="3" presStyleCnt="4"/>
      <dgm:spPr/>
    </dgm:pt>
    <dgm:pt modelId="{F273FD45-FF13-4C21-A894-9A5B2A4967CC}" type="pres">
      <dgm:prSet presAssocID="{42D54AA7-F304-4856-B86B-7C08BA4D460F}" presName="hierChild4" presStyleCnt="0"/>
      <dgm:spPr/>
    </dgm:pt>
    <dgm:pt modelId="{2A0AEE79-87D4-425E-B07F-8DB7EA9189D4}" type="pres">
      <dgm:prSet presAssocID="{42D54AA7-F304-4856-B86B-7C08BA4D460F}" presName="hierChild5" presStyleCnt="0"/>
      <dgm:spPr/>
    </dgm:pt>
    <dgm:pt modelId="{D0F4762B-F790-4DCB-88CD-CDD067B23D36}" type="pres">
      <dgm:prSet presAssocID="{D657020C-96D7-4BB1-A1CA-EB579D5670F7}" presName="hierChild3" presStyleCnt="0"/>
      <dgm:spPr/>
    </dgm:pt>
  </dgm:ptLst>
  <dgm:cxnLst>
    <dgm:cxn modelId="{6F27370B-5B8C-40A4-82CE-0D73E7FE98C8}" type="presOf" srcId="{D657020C-96D7-4BB1-A1CA-EB579D5670F7}" destId="{62B232AB-3628-42CF-A31B-C6AB78545261}" srcOrd="1" destOrd="0" presId="urn:microsoft.com/office/officeart/2009/3/layout/HorizontalOrganizationChart"/>
    <dgm:cxn modelId="{B7479711-A24B-4113-934E-D3F7C6410CE4}" type="presOf" srcId="{7D440B57-1A53-4439-96C2-B8DE0BA102A1}" destId="{84F81AA0-775B-470E-BF99-36F699B1224F}" srcOrd="1" destOrd="0" presId="urn:microsoft.com/office/officeart/2009/3/layout/HorizontalOrganizationChart"/>
    <dgm:cxn modelId="{C595B524-3AE1-4057-A001-DD5E5EE7FF14}" type="presOf" srcId="{4E02A9D3-60BA-41B1-BF95-A64F9E008F82}" destId="{BC769618-2AD9-415B-91A0-A90D5DBBBADA}" srcOrd="0" destOrd="0" presId="urn:microsoft.com/office/officeart/2009/3/layout/HorizontalOrganizationChart"/>
    <dgm:cxn modelId="{E696BA2E-20C7-4CE0-8451-9D0ECD3E6460}" type="presOf" srcId="{7D440B57-1A53-4439-96C2-B8DE0BA102A1}" destId="{3AD7A8D9-4001-4847-9665-01FF7C85221E}" srcOrd="0" destOrd="0" presId="urn:microsoft.com/office/officeart/2009/3/layout/HorizontalOrganizationChart"/>
    <dgm:cxn modelId="{98D11431-15A0-4428-929A-25A7A1F44AA3}" type="presOf" srcId="{9A244FB3-0FC8-4EF7-87D9-20183FF86934}" destId="{E0320D15-588B-4405-AB42-F08F59C76942}" srcOrd="0" destOrd="0" presId="urn:microsoft.com/office/officeart/2009/3/layout/HorizontalOrganizationChart"/>
    <dgm:cxn modelId="{86280533-70C2-4C66-8EB7-969EC6A2FAB5}" srcId="{D657020C-96D7-4BB1-A1CA-EB579D5670F7}" destId="{7D440B57-1A53-4439-96C2-B8DE0BA102A1}" srcOrd="2" destOrd="0" parTransId="{4E02A9D3-60BA-41B1-BF95-A64F9E008F82}" sibTransId="{998F20DB-C335-4AAE-A25A-7495F51CD20B}"/>
    <dgm:cxn modelId="{C7A7A433-EFE8-4899-AC18-82E1484EBCC3}" type="presOf" srcId="{B47B85F9-DAB6-4C2C-B778-71692C71AAB3}" destId="{7FC68A5C-73B4-4DCD-A56D-2F96E8BC2A67}" srcOrd="0" destOrd="0" presId="urn:microsoft.com/office/officeart/2009/3/layout/HorizontalOrganizationChart"/>
    <dgm:cxn modelId="{53AF164A-295A-49FC-823E-FD7B9A699CEB}" type="presOf" srcId="{B47B85F9-DAB6-4C2C-B778-71692C71AAB3}" destId="{32338EC6-3F8F-422C-9D81-D2438AD05A59}" srcOrd="1" destOrd="0" presId="urn:microsoft.com/office/officeart/2009/3/layout/HorizontalOrganizationChart"/>
    <dgm:cxn modelId="{BCD0574F-7E31-48F9-A127-F5772289AEB7}" type="presOf" srcId="{1F3D45BA-4C1B-47AA-940B-ADA294F53F00}" destId="{A7EB25DC-2395-4340-BAE8-5C865D4691FC}" srcOrd="0" destOrd="0" presId="urn:microsoft.com/office/officeart/2009/3/layout/HorizontalOrganizationChart"/>
    <dgm:cxn modelId="{1B8C0C53-EBB7-45C8-8A17-7CB75DAC627D}" type="presOf" srcId="{69DC9FC5-1C72-45EC-B92A-901E6B5CC863}" destId="{9E14BA7E-9E8B-4726-B83B-C57D823AC73E}" srcOrd="0" destOrd="0" presId="urn:microsoft.com/office/officeart/2009/3/layout/HorizontalOrganizationChart"/>
    <dgm:cxn modelId="{C0A07D7E-901B-456C-9B38-C3A3E13D070B}" srcId="{D657020C-96D7-4BB1-A1CA-EB579D5670F7}" destId="{B47B85F9-DAB6-4C2C-B778-71692C71AAB3}" srcOrd="1" destOrd="0" parTransId="{9A244FB3-0FC8-4EF7-87D9-20183FF86934}" sibTransId="{FEF894FC-233B-4231-A13D-A67B3A44F72A}"/>
    <dgm:cxn modelId="{4909747F-F545-4BCE-8A9C-E06812B4BA67}" type="presOf" srcId="{D657020C-96D7-4BB1-A1CA-EB579D5670F7}" destId="{74DE1953-7A2C-4755-B43C-2A74E638B279}" srcOrd="0" destOrd="0" presId="urn:microsoft.com/office/officeart/2009/3/layout/HorizontalOrganizationChart"/>
    <dgm:cxn modelId="{692B9089-9240-46B2-A8C9-45AE69D70D9E}" type="presOf" srcId="{42D54AA7-F304-4856-B86B-7C08BA4D460F}" destId="{6BB5C014-3B6D-447E-9ED7-C4178BFD119D}" srcOrd="0" destOrd="0" presId="urn:microsoft.com/office/officeart/2009/3/layout/HorizontalOrganizationChart"/>
    <dgm:cxn modelId="{310D808E-0E40-40CC-AEDF-CC4E58851A12}" type="presOf" srcId="{42D54AA7-F304-4856-B86B-7C08BA4D460F}" destId="{9E43C3F8-2205-48E9-8EED-A6FD5ABEBB4C}" srcOrd="1" destOrd="0" presId="urn:microsoft.com/office/officeart/2009/3/layout/HorizontalOrganizationChart"/>
    <dgm:cxn modelId="{A24A9B93-BA99-4AFB-B443-393F24493241}" srcId="{D657020C-96D7-4BB1-A1CA-EB579D5670F7}" destId="{42D54AA7-F304-4856-B86B-7C08BA4D460F}" srcOrd="3" destOrd="0" parTransId="{69DC9FC5-1C72-45EC-B92A-901E6B5CC863}" sibTransId="{DFCC85D3-06AC-4C99-9652-E1E56D6651EC}"/>
    <dgm:cxn modelId="{73FDC699-22F4-46CF-A49E-77CC77B77544}" type="presOf" srcId="{E3698C19-A717-4E7C-95EC-B2D6B2F76C16}" destId="{21B0806E-7D3B-4CF5-9C81-B1A32660791E}" srcOrd="0" destOrd="0" presId="urn:microsoft.com/office/officeart/2009/3/layout/HorizontalOrganizationChart"/>
    <dgm:cxn modelId="{F10994A3-0529-41E3-8324-3E652CC7FC95}" type="presOf" srcId="{F8522F41-A17E-4CAE-94B6-647AAE9B416F}" destId="{84FB39B7-DA9E-4A55-9E35-978D00B8C4DD}" srcOrd="0" destOrd="0" presId="urn:microsoft.com/office/officeart/2009/3/layout/HorizontalOrganizationChart"/>
    <dgm:cxn modelId="{68747AA6-C1C4-41AA-9C48-12553057D89A}" srcId="{D657020C-96D7-4BB1-A1CA-EB579D5670F7}" destId="{1F3D45BA-4C1B-47AA-940B-ADA294F53F00}" srcOrd="0" destOrd="0" parTransId="{E3698C19-A717-4E7C-95EC-B2D6B2F76C16}" sibTransId="{CC8D9CBB-6496-493A-B19B-D1514DA1D0CC}"/>
    <dgm:cxn modelId="{72664BC1-2714-4D35-9DBF-B0816DFDF152}" type="presOf" srcId="{1F3D45BA-4C1B-47AA-940B-ADA294F53F00}" destId="{BCDB28C8-56F4-42A2-9950-4B87E33DA234}" srcOrd="1" destOrd="0" presId="urn:microsoft.com/office/officeart/2009/3/layout/HorizontalOrganizationChart"/>
    <dgm:cxn modelId="{17ADD9E2-C231-4DF7-904A-2879BEF3413C}" srcId="{F8522F41-A17E-4CAE-94B6-647AAE9B416F}" destId="{D657020C-96D7-4BB1-A1CA-EB579D5670F7}" srcOrd="0" destOrd="0" parTransId="{4620A587-0BA6-4420-B289-672C8158ACB0}" sibTransId="{532ECFD6-5CCA-49AC-ADE7-62D0FCD99DBE}"/>
    <dgm:cxn modelId="{8461B492-31E0-46F4-B790-B6D319692E78}" type="presParOf" srcId="{84FB39B7-DA9E-4A55-9E35-978D00B8C4DD}" destId="{1073869A-137D-4008-AF23-56706CC5DFC6}" srcOrd="0" destOrd="0" presId="urn:microsoft.com/office/officeart/2009/3/layout/HorizontalOrganizationChart"/>
    <dgm:cxn modelId="{38CA60AA-50B3-404D-921A-5079A2799B75}" type="presParOf" srcId="{1073869A-137D-4008-AF23-56706CC5DFC6}" destId="{2D020C3E-09FF-459C-A6E8-9E28C23AAFAD}" srcOrd="0" destOrd="0" presId="urn:microsoft.com/office/officeart/2009/3/layout/HorizontalOrganizationChart"/>
    <dgm:cxn modelId="{51053593-71E9-45C9-AD82-2062D82C555B}" type="presParOf" srcId="{2D020C3E-09FF-459C-A6E8-9E28C23AAFAD}" destId="{74DE1953-7A2C-4755-B43C-2A74E638B279}" srcOrd="0" destOrd="0" presId="urn:microsoft.com/office/officeart/2009/3/layout/HorizontalOrganizationChart"/>
    <dgm:cxn modelId="{CE8DD931-8BC0-4DBD-A697-02943F20BDB0}" type="presParOf" srcId="{2D020C3E-09FF-459C-A6E8-9E28C23AAFAD}" destId="{62B232AB-3628-42CF-A31B-C6AB78545261}" srcOrd="1" destOrd="0" presId="urn:microsoft.com/office/officeart/2009/3/layout/HorizontalOrganizationChart"/>
    <dgm:cxn modelId="{217E62BA-E61C-40C8-B195-AFA43C10ED76}" type="presParOf" srcId="{1073869A-137D-4008-AF23-56706CC5DFC6}" destId="{B12C2DDE-5CF1-466F-9DB7-DBBBD943A577}" srcOrd="1" destOrd="0" presId="urn:microsoft.com/office/officeart/2009/3/layout/HorizontalOrganizationChart"/>
    <dgm:cxn modelId="{E4F6ACA7-33CF-41D4-80BA-669A544DBAD1}" type="presParOf" srcId="{B12C2DDE-5CF1-466F-9DB7-DBBBD943A577}" destId="{21B0806E-7D3B-4CF5-9C81-B1A32660791E}" srcOrd="0" destOrd="0" presId="urn:microsoft.com/office/officeart/2009/3/layout/HorizontalOrganizationChart"/>
    <dgm:cxn modelId="{E5BF44B3-47A3-4EFD-895E-7B4122883354}" type="presParOf" srcId="{B12C2DDE-5CF1-466F-9DB7-DBBBD943A577}" destId="{4053EBF1-3826-463D-8643-F71809DC8E26}" srcOrd="1" destOrd="0" presId="urn:microsoft.com/office/officeart/2009/3/layout/HorizontalOrganizationChart"/>
    <dgm:cxn modelId="{A1457663-EF0B-4DE8-90D5-D755E0628418}" type="presParOf" srcId="{4053EBF1-3826-463D-8643-F71809DC8E26}" destId="{A0C09722-3132-4ACD-89AE-61DCF956F0FD}" srcOrd="0" destOrd="0" presId="urn:microsoft.com/office/officeart/2009/3/layout/HorizontalOrganizationChart"/>
    <dgm:cxn modelId="{CF6243EB-E44C-493F-BD71-4124876F015D}" type="presParOf" srcId="{A0C09722-3132-4ACD-89AE-61DCF956F0FD}" destId="{A7EB25DC-2395-4340-BAE8-5C865D4691FC}" srcOrd="0" destOrd="0" presId="urn:microsoft.com/office/officeart/2009/3/layout/HorizontalOrganizationChart"/>
    <dgm:cxn modelId="{E2A6FA3C-EB3C-4A97-A24C-E6D0BDE17EED}" type="presParOf" srcId="{A0C09722-3132-4ACD-89AE-61DCF956F0FD}" destId="{BCDB28C8-56F4-42A2-9950-4B87E33DA234}" srcOrd="1" destOrd="0" presId="urn:microsoft.com/office/officeart/2009/3/layout/HorizontalOrganizationChart"/>
    <dgm:cxn modelId="{A34B4CEB-7D48-4404-8543-E24AB1FA862D}" type="presParOf" srcId="{4053EBF1-3826-463D-8643-F71809DC8E26}" destId="{A4304105-1AFD-4919-BE24-6CDC5F523CD6}" srcOrd="1" destOrd="0" presId="urn:microsoft.com/office/officeart/2009/3/layout/HorizontalOrganizationChart"/>
    <dgm:cxn modelId="{3B2BF071-9627-4548-94A2-E817B9E6D0BF}" type="presParOf" srcId="{4053EBF1-3826-463D-8643-F71809DC8E26}" destId="{24C5216D-5693-447E-8221-54F504902FF9}" srcOrd="2" destOrd="0" presId="urn:microsoft.com/office/officeart/2009/3/layout/HorizontalOrganizationChart"/>
    <dgm:cxn modelId="{DA79EAA9-9C59-4CF7-8C43-B30D5BC0030F}" type="presParOf" srcId="{B12C2DDE-5CF1-466F-9DB7-DBBBD943A577}" destId="{E0320D15-588B-4405-AB42-F08F59C76942}" srcOrd="2" destOrd="0" presId="urn:microsoft.com/office/officeart/2009/3/layout/HorizontalOrganizationChart"/>
    <dgm:cxn modelId="{EA0FED38-3BD5-43D7-B2D3-4375FA3AF118}" type="presParOf" srcId="{B12C2DDE-5CF1-466F-9DB7-DBBBD943A577}" destId="{39F630C4-FD63-482A-96BC-20CC708E0C90}" srcOrd="3" destOrd="0" presId="urn:microsoft.com/office/officeart/2009/3/layout/HorizontalOrganizationChart"/>
    <dgm:cxn modelId="{5F31228F-D8AD-47E3-9DF7-5377BC29DA76}" type="presParOf" srcId="{39F630C4-FD63-482A-96BC-20CC708E0C90}" destId="{D4508FA9-81FB-42A6-9FF1-EF39672CF7D6}" srcOrd="0" destOrd="0" presId="urn:microsoft.com/office/officeart/2009/3/layout/HorizontalOrganizationChart"/>
    <dgm:cxn modelId="{542DCC6E-4209-45CF-9523-D6ADC76849BB}" type="presParOf" srcId="{D4508FA9-81FB-42A6-9FF1-EF39672CF7D6}" destId="{7FC68A5C-73B4-4DCD-A56D-2F96E8BC2A67}" srcOrd="0" destOrd="0" presId="urn:microsoft.com/office/officeart/2009/3/layout/HorizontalOrganizationChart"/>
    <dgm:cxn modelId="{A667C892-950E-43DD-B035-00A5A1497FDF}" type="presParOf" srcId="{D4508FA9-81FB-42A6-9FF1-EF39672CF7D6}" destId="{32338EC6-3F8F-422C-9D81-D2438AD05A59}" srcOrd="1" destOrd="0" presId="urn:microsoft.com/office/officeart/2009/3/layout/HorizontalOrganizationChart"/>
    <dgm:cxn modelId="{550794B8-8630-4DFE-9AD9-BA6626E5D55D}" type="presParOf" srcId="{39F630C4-FD63-482A-96BC-20CC708E0C90}" destId="{74775E66-1F8B-414A-BCA5-5112DDBBE643}" srcOrd="1" destOrd="0" presId="urn:microsoft.com/office/officeart/2009/3/layout/HorizontalOrganizationChart"/>
    <dgm:cxn modelId="{396EECEB-F4D5-49F0-A365-961745A7323E}" type="presParOf" srcId="{39F630C4-FD63-482A-96BC-20CC708E0C90}" destId="{7C955848-5D43-47D1-A51A-F36A5F185695}" srcOrd="2" destOrd="0" presId="urn:microsoft.com/office/officeart/2009/3/layout/HorizontalOrganizationChart"/>
    <dgm:cxn modelId="{578D2224-883A-4D24-94D8-7F44E7826933}" type="presParOf" srcId="{B12C2DDE-5CF1-466F-9DB7-DBBBD943A577}" destId="{BC769618-2AD9-415B-91A0-A90D5DBBBADA}" srcOrd="4" destOrd="0" presId="urn:microsoft.com/office/officeart/2009/3/layout/HorizontalOrganizationChart"/>
    <dgm:cxn modelId="{A7B4DB9E-C114-444A-B799-AB0778ED176C}" type="presParOf" srcId="{B12C2DDE-5CF1-466F-9DB7-DBBBD943A577}" destId="{C6EDA733-0945-4144-834C-D659CEEB8105}" srcOrd="5" destOrd="0" presId="urn:microsoft.com/office/officeart/2009/3/layout/HorizontalOrganizationChart"/>
    <dgm:cxn modelId="{491896A5-5FAD-421F-A3C8-FBF199A31FF8}" type="presParOf" srcId="{C6EDA733-0945-4144-834C-D659CEEB8105}" destId="{9FBE5950-C69C-484A-9C0E-5FD0410278E9}" srcOrd="0" destOrd="0" presId="urn:microsoft.com/office/officeart/2009/3/layout/HorizontalOrganizationChart"/>
    <dgm:cxn modelId="{7C2054B8-FAC2-4D25-B393-65F99299D471}" type="presParOf" srcId="{9FBE5950-C69C-484A-9C0E-5FD0410278E9}" destId="{3AD7A8D9-4001-4847-9665-01FF7C85221E}" srcOrd="0" destOrd="0" presId="urn:microsoft.com/office/officeart/2009/3/layout/HorizontalOrganizationChart"/>
    <dgm:cxn modelId="{2018DB0B-B5B0-4806-B659-3F508337AF39}" type="presParOf" srcId="{9FBE5950-C69C-484A-9C0E-5FD0410278E9}" destId="{84F81AA0-775B-470E-BF99-36F699B1224F}" srcOrd="1" destOrd="0" presId="urn:microsoft.com/office/officeart/2009/3/layout/HorizontalOrganizationChart"/>
    <dgm:cxn modelId="{E2BC0515-BADD-4D16-AE2B-655915BDAB5E}" type="presParOf" srcId="{C6EDA733-0945-4144-834C-D659CEEB8105}" destId="{B12D166E-9503-4FCF-8685-640B8790072E}" srcOrd="1" destOrd="0" presId="urn:microsoft.com/office/officeart/2009/3/layout/HorizontalOrganizationChart"/>
    <dgm:cxn modelId="{D3F48DBC-9E6A-42D5-8DEF-A36B12559226}" type="presParOf" srcId="{C6EDA733-0945-4144-834C-D659CEEB8105}" destId="{AE1DFECB-F717-42D0-9E7B-D8DD02AA2F59}" srcOrd="2" destOrd="0" presId="urn:microsoft.com/office/officeart/2009/3/layout/HorizontalOrganizationChart"/>
    <dgm:cxn modelId="{2F468712-D7F7-403F-89BD-FAE99B8A5956}" type="presParOf" srcId="{B12C2DDE-5CF1-466F-9DB7-DBBBD943A577}" destId="{9E14BA7E-9E8B-4726-B83B-C57D823AC73E}" srcOrd="6" destOrd="0" presId="urn:microsoft.com/office/officeart/2009/3/layout/HorizontalOrganizationChart"/>
    <dgm:cxn modelId="{A040E530-651B-41D3-BA85-99D8D5BA8E97}" type="presParOf" srcId="{B12C2DDE-5CF1-466F-9DB7-DBBBD943A577}" destId="{50DDDF4D-4107-4613-B0A1-0D969C2A0A89}" srcOrd="7" destOrd="0" presId="urn:microsoft.com/office/officeart/2009/3/layout/HorizontalOrganizationChart"/>
    <dgm:cxn modelId="{7A69D556-3037-4C8F-850A-8168ABB7D7B4}" type="presParOf" srcId="{50DDDF4D-4107-4613-B0A1-0D969C2A0A89}" destId="{95E61672-5F5C-4B1F-98D2-FF77734D0726}" srcOrd="0" destOrd="0" presId="urn:microsoft.com/office/officeart/2009/3/layout/HorizontalOrganizationChart"/>
    <dgm:cxn modelId="{34A9256C-7A23-454E-A427-1E40A80EEFFF}" type="presParOf" srcId="{95E61672-5F5C-4B1F-98D2-FF77734D0726}" destId="{6BB5C014-3B6D-447E-9ED7-C4178BFD119D}" srcOrd="0" destOrd="0" presId="urn:microsoft.com/office/officeart/2009/3/layout/HorizontalOrganizationChart"/>
    <dgm:cxn modelId="{0502603E-A7D9-468C-9C3E-F52C23549AE8}" type="presParOf" srcId="{95E61672-5F5C-4B1F-98D2-FF77734D0726}" destId="{9E43C3F8-2205-48E9-8EED-A6FD5ABEBB4C}" srcOrd="1" destOrd="0" presId="urn:microsoft.com/office/officeart/2009/3/layout/HorizontalOrganizationChart"/>
    <dgm:cxn modelId="{68A64E2E-7DF1-4F50-A47C-E2318A314656}" type="presParOf" srcId="{50DDDF4D-4107-4613-B0A1-0D969C2A0A89}" destId="{F273FD45-FF13-4C21-A894-9A5B2A4967CC}" srcOrd="1" destOrd="0" presId="urn:microsoft.com/office/officeart/2009/3/layout/HorizontalOrganizationChart"/>
    <dgm:cxn modelId="{64BFCB11-C646-4D6A-ACC2-01877E966BF2}" type="presParOf" srcId="{50DDDF4D-4107-4613-B0A1-0D969C2A0A89}" destId="{2A0AEE79-87D4-425E-B07F-8DB7EA9189D4}" srcOrd="2" destOrd="0" presId="urn:microsoft.com/office/officeart/2009/3/layout/HorizontalOrganizationChart"/>
    <dgm:cxn modelId="{3F820A2D-3A60-45EA-9C52-6FDA50223F7C}" type="presParOf" srcId="{1073869A-137D-4008-AF23-56706CC5DFC6}" destId="{D0F4762B-F790-4DCB-88CD-CDD067B23D36}"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EDA54-F8AF-4E55-84DE-B8FA42FBA63B}">
      <dsp:nvSpPr>
        <dsp:cNvPr id="0" name=""/>
        <dsp:cNvSpPr/>
      </dsp:nvSpPr>
      <dsp:spPr>
        <a:xfrm>
          <a:off x="3928092" y="2880320"/>
          <a:ext cx="784774" cy="1687265"/>
        </a:xfrm>
        <a:custGeom>
          <a:avLst/>
          <a:gdLst/>
          <a:ahLst/>
          <a:cxnLst/>
          <a:rect l="0" t="0" r="0" b="0"/>
          <a:pathLst>
            <a:path>
              <a:moveTo>
                <a:pt x="0" y="0"/>
              </a:moveTo>
              <a:lnTo>
                <a:pt x="392387" y="0"/>
              </a:lnTo>
              <a:lnTo>
                <a:pt x="392387" y="1687265"/>
              </a:lnTo>
              <a:lnTo>
                <a:pt x="784774" y="168726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741ECB-2F47-40F4-8B37-FC8A993E69E8}">
      <dsp:nvSpPr>
        <dsp:cNvPr id="0" name=""/>
        <dsp:cNvSpPr/>
      </dsp:nvSpPr>
      <dsp:spPr>
        <a:xfrm>
          <a:off x="3928092" y="2834600"/>
          <a:ext cx="784774" cy="91440"/>
        </a:xfrm>
        <a:custGeom>
          <a:avLst/>
          <a:gdLst/>
          <a:ahLst/>
          <a:cxnLst/>
          <a:rect l="0" t="0" r="0" b="0"/>
          <a:pathLst>
            <a:path>
              <a:moveTo>
                <a:pt x="0" y="45720"/>
              </a:moveTo>
              <a:lnTo>
                <a:pt x="784774" y="4572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6B5E58-5180-4239-9F46-1DF9E08C5769}">
      <dsp:nvSpPr>
        <dsp:cNvPr id="0" name=""/>
        <dsp:cNvSpPr/>
      </dsp:nvSpPr>
      <dsp:spPr>
        <a:xfrm>
          <a:off x="3928092" y="1193054"/>
          <a:ext cx="784774" cy="1687265"/>
        </a:xfrm>
        <a:custGeom>
          <a:avLst/>
          <a:gdLst/>
          <a:ahLst/>
          <a:cxnLst/>
          <a:rect l="0" t="0" r="0" b="0"/>
          <a:pathLst>
            <a:path>
              <a:moveTo>
                <a:pt x="0" y="1687265"/>
              </a:moveTo>
              <a:lnTo>
                <a:pt x="392387" y="1687265"/>
              </a:lnTo>
              <a:lnTo>
                <a:pt x="392387" y="0"/>
              </a:lnTo>
              <a:lnTo>
                <a:pt x="784774"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28DDF9-8134-4DB7-81E0-C628D8DCE9C7}">
      <dsp:nvSpPr>
        <dsp:cNvPr id="0" name=""/>
        <dsp:cNvSpPr/>
      </dsp:nvSpPr>
      <dsp:spPr>
        <a:xfrm>
          <a:off x="4219" y="2281929"/>
          <a:ext cx="3923873" cy="1196781"/>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it-IT" sz="3600" kern="1200" dirty="0"/>
            <a:t>Misure non previste dall’art. 47</a:t>
          </a:r>
        </a:p>
      </dsp:txBody>
      <dsp:txXfrm>
        <a:off x="4219" y="2281929"/>
        <a:ext cx="3923873" cy="1196781"/>
      </dsp:txXfrm>
    </dsp:sp>
    <dsp:sp modelId="{286FF95A-91B4-4270-8343-29321DF920ED}">
      <dsp:nvSpPr>
        <dsp:cNvPr id="0" name=""/>
        <dsp:cNvSpPr/>
      </dsp:nvSpPr>
      <dsp:spPr>
        <a:xfrm>
          <a:off x="4712867" y="594663"/>
          <a:ext cx="3923873" cy="119678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dirty="0"/>
            <a:t>Risorse vincolate, </a:t>
          </a:r>
          <a:br>
            <a:rPr lang="it-IT" sz="2800" b="1" kern="1200" dirty="0"/>
          </a:br>
          <a:r>
            <a:rPr lang="it-IT" sz="2800" b="1" kern="1200" dirty="0"/>
            <a:t>senza maggiori oneri</a:t>
          </a:r>
          <a:br>
            <a:rPr lang="it-IT" sz="3600" kern="1200" dirty="0"/>
          </a:br>
          <a:r>
            <a:rPr lang="it-IT" sz="2400" kern="1200" dirty="0"/>
            <a:t>(art. 49, 66)</a:t>
          </a:r>
          <a:endParaRPr lang="it-IT" sz="3600" kern="1200" dirty="0"/>
        </a:p>
      </dsp:txBody>
      <dsp:txXfrm>
        <a:off x="4712867" y="594663"/>
        <a:ext cx="3923873" cy="1196781"/>
      </dsp:txXfrm>
    </dsp:sp>
    <dsp:sp modelId="{C7C18ACE-0AB1-4E63-A67B-B416C3BF2B48}">
      <dsp:nvSpPr>
        <dsp:cNvPr id="0" name=""/>
        <dsp:cNvSpPr/>
      </dsp:nvSpPr>
      <dsp:spPr>
        <a:xfrm>
          <a:off x="4712867" y="2281929"/>
          <a:ext cx="3923873" cy="119678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dirty="0"/>
            <a:t>A valere sul FSN</a:t>
          </a:r>
          <a:br>
            <a:rPr lang="it-IT" sz="2800" b="1" kern="1200" dirty="0"/>
          </a:br>
          <a:r>
            <a:rPr lang="it-IT" sz="2400" b="0" kern="1200" dirty="0"/>
            <a:t>(art. 48)</a:t>
          </a:r>
          <a:endParaRPr lang="it-IT" sz="2800" b="0" kern="1200" dirty="0"/>
        </a:p>
      </dsp:txBody>
      <dsp:txXfrm>
        <a:off x="4712867" y="2281929"/>
        <a:ext cx="3923873" cy="1196781"/>
      </dsp:txXfrm>
    </dsp:sp>
    <dsp:sp modelId="{3D9A45A8-1B7A-430F-B0F8-42CFFE0B93B8}">
      <dsp:nvSpPr>
        <dsp:cNvPr id="0" name=""/>
        <dsp:cNvSpPr/>
      </dsp:nvSpPr>
      <dsp:spPr>
        <a:xfrm>
          <a:off x="4712867" y="3969194"/>
          <a:ext cx="3923873" cy="119678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dirty="0"/>
            <a:t>A valere su altri </a:t>
          </a:r>
          <a:br>
            <a:rPr lang="it-IT" sz="2800" b="1" kern="1200" dirty="0"/>
          </a:br>
          <a:r>
            <a:rPr lang="it-IT" sz="2800" b="1" kern="1200" dirty="0"/>
            <a:t>capitoli di spesa</a:t>
          </a:r>
          <a:br>
            <a:rPr lang="it-IT" sz="2800" b="1" kern="1200" dirty="0"/>
          </a:br>
          <a:r>
            <a:rPr lang="it-IT" sz="1800" b="0" kern="1200" dirty="0"/>
            <a:t>(art 38 c1, c2, 40, 41, 60, 120 c.3 e c 4)</a:t>
          </a:r>
          <a:endParaRPr lang="it-IT" sz="2800" b="0" kern="1200" dirty="0"/>
        </a:p>
      </dsp:txBody>
      <dsp:txXfrm>
        <a:off x="4712867" y="3969194"/>
        <a:ext cx="3923873" cy="11967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14BA7E-9E8B-4726-B83B-C57D823AC73E}">
      <dsp:nvSpPr>
        <dsp:cNvPr id="0" name=""/>
        <dsp:cNvSpPr/>
      </dsp:nvSpPr>
      <dsp:spPr>
        <a:xfrm>
          <a:off x="4427872" y="2880320"/>
          <a:ext cx="721319" cy="2326255"/>
        </a:xfrm>
        <a:custGeom>
          <a:avLst/>
          <a:gdLst/>
          <a:ahLst/>
          <a:cxnLst/>
          <a:rect l="0" t="0" r="0" b="0"/>
          <a:pathLst>
            <a:path>
              <a:moveTo>
                <a:pt x="0" y="0"/>
              </a:moveTo>
              <a:lnTo>
                <a:pt x="360659" y="0"/>
              </a:lnTo>
              <a:lnTo>
                <a:pt x="360659" y="2326255"/>
              </a:lnTo>
              <a:lnTo>
                <a:pt x="721319" y="232625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C769618-2AD9-415B-91A0-A90D5DBBBADA}">
      <dsp:nvSpPr>
        <dsp:cNvPr id="0" name=""/>
        <dsp:cNvSpPr/>
      </dsp:nvSpPr>
      <dsp:spPr>
        <a:xfrm>
          <a:off x="4427872" y="2880320"/>
          <a:ext cx="721319" cy="775418"/>
        </a:xfrm>
        <a:custGeom>
          <a:avLst/>
          <a:gdLst/>
          <a:ahLst/>
          <a:cxnLst/>
          <a:rect l="0" t="0" r="0" b="0"/>
          <a:pathLst>
            <a:path>
              <a:moveTo>
                <a:pt x="0" y="0"/>
              </a:moveTo>
              <a:lnTo>
                <a:pt x="360659" y="0"/>
              </a:lnTo>
              <a:lnTo>
                <a:pt x="360659" y="775418"/>
              </a:lnTo>
              <a:lnTo>
                <a:pt x="721319" y="775418"/>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320D15-588B-4405-AB42-F08F59C76942}">
      <dsp:nvSpPr>
        <dsp:cNvPr id="0" name=""/>
        <dsp:cNvSpPr/>
      </dsp:nvSpPr>
      <dsp:spPr>
        <a:xfrm>
          <a:off x="4427872" y="2104901"/>
          <a:ext cx="721319" cy="775418"/>
        </a:xfrm>
        <a:custGeom>
          <a:avLst/>
          <a:gdLst/>
          <a:ahLst/>
          <a:cxnLst/>
          <a:rect l="0" t="0" r="0" b="0"/>
          <a:pathLst>
            <a:path>
              <a:moveTo>
                <a:pt x="0" y="775418"/>
              </a:moveTo>
              <a:lnTo>
                <a:pt x="360659" y="775418"/>
              </a:lnTo>
              <a:lnTo>
                <a:pt x="360659" y="0"/>
              </a:lnTo>
              <a:lnTo>
                <a:pt x="721319"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B0806E-7D3B-4CF5-9C81-B1A32660791E}">
      <dsp:nvSpPr>
        <dsp:cNvPr id="0" name=""/>
        <dsp:cNvSpPr/>
      </dsp:nvSpPr>
      <dsp:spPr>
        <a:xfrm>
          <a:off x="4427872" y="554064"/>
          <a:ext cx="721319" cy="2326255"/>
        </a:xfrm>
        <a:custGeom>
          <a:avLst/>
          <a:gdLst/>
          <a:ahLst/>
          <a:cxnLst/>
          <a:rect l="0" t="0" r="0" b="0"/>
          <a:pathLst>
            <a:path>
              <a:moveTo>
                <a:pt x="0" y="2326255"/>
              </a:moveTo>
              <a:lnTo>
                <a:pt x="360659" y="2326255"/>
              </a:lnTo>
              <a:lnTo>
                <a:pt x="360659" y="0"/>
              </a:lnTo>
              <a:lnTo>
                <a:pt x="721319"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DE1953-7A2C-4755-B43C-2A74E638B279}">
      <dsp:nvSpPr>
        <dsp:cNvPr id="0" name=""/>
        <dsp:cNvSpPr/>
      </dsp:nvSpPr>
      <dsp:spPr>
        <a:xfrm>
          <a:off x="821275" y="2160241"/>
          <a:ext cx="3606596" cy="144015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it-IT" sz="3600" kern="1200" dirty="0">
              <a:solidFill>
                <a:schemeClr val="bg1"/>
              </a:solidFill>
            </a:rPr>
            <a:t>Misure previste dall’art. 47</a:t>
          </a:r>
          <a:br>
            <a:rPr lang="it-IT" sz="3600" kern="1200" dirty="0">
              <a:solidFill>
                <a:schemeClr val="bg1"/>
              </a:solidFill>
            </a:rPr>
          </a:br>
          <a:r>
            <a:rPr lang="it-IT" sz="2400" kern="1200" dirty="0">
              <a:solidFill>
                <a:schemeClr val="bg1"/>
              </a:solidFill>
            </a:rPr>
            <a:t>(a valere sul FSN)</a:t>
          </a:r>
          <a:endParaRPr lang="it-IT" sz="3600" kern="1200" dirty="0">
            <a:solidFill>
              <a:schemeClr val="bg1"/>
            </a:solidFill>
          </a:endParaRPr>
        </a:p>
      </dsp:txBody>
      <dsp:txXfrm>
        <a:off x="821275" y="2160241"/>
        <a:ext cx="3606596" cy="1440157"/>
      </dsp:txXfrm>
    </dsp:sp>
    <dsp:sp modelId="{A7EB25DC-2395-4340-BAE8-5C865D4691FC}">
      <dsp:nvSpPr>
        <dsp:cNvPr id="0" name=""/>
        <dsp:cNvSpPr/>
      </dsp:nvSpPr>
      <dsp:spPr>
        <a:xfrm>
          <a:off x="5149191" y="4058"/>
          <a:ext cx="3606596" cy="110001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dirty="0"/>
            <a:t>Risorse vincolate</a:t>
          </a:r>
          <a:br>
            <a:rPr lang="it-IT" sz="2700" kern="1200" dirty="0"/>
          </a:br>
          <a:r>
            <a:rPr lang="it-IT" sz="2400" kern="1200" dirty="0"/>
            <a:t>(art. </a:t>
          </a:r>
          <a:r>
            <a:rPr lang="it-IT" sz="2400" kern="1200" dirty="0">
              <a:solidFill>
                <a:schemeClr val="bg1"/>
              </a:solidFill>
            </a:rPr>
            <a:t>47 c3, </a:t>
          </a:r>
          <a:r>
            <a:rPr lang="it-IT" sz="2400" kern="1200" dirty="0"/>
            <a:t>50, 51 c1, </a:t>
          </a:r>
          <a:br>
            <a:rPr lang="it-IT" sz="2400" kern="1200" dirty="0"/>
          </a:br>
          <a:r>
            <a:rPr lang="it-IT" sz="2400" kern="1200" dirty="0"/>
            <a:t>58, 64, 65) </a:t>
          </a:r>
          <a:endParaRPr lang="it-IT" sz="2700" kern="1200" dirty="0"/>
        </a:p>
      </dsp:txBody>
      <dsp:txXfrm>
        <a:off x="5149191" y="4058"/>
        <a:ext cx="3606596" cy="1100012"/>
      </dsp:txXfrm>
    </dsp:sp>
    <dsp:sp modelId="{7FC68A5C-73B4-4DCD-A56D-2F96E8BC2A67}">
      <dsp:nvSpPr>
        <dsp:cNvPr id="0" name=""/>
        <dsp:cNvSpPr/>
      </dsp:nvSpPr>
      <dsp:spPr>
        <a:xfrm>
          <a:off x="5149191" y="1554895"/>
          <a:ext cx="3606596" cy="110001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dirty="0"/>
            <a:t>Disposizioni di spesa </a:t>
          </a:r>
          <a:br>
            <a:rPr lang="it-IT" sz="2700" kern="1200" dirty="0"/>
          </a:br>
          <a:r>
            <a:rPr lang="it-IT" sz="2400" kern="1200" dirty="0"/>
            <a:t>(art. 18, 19, 52, 53, 56, 57 c3, 59, 61, 62, 63 c1, 63 c2)</a:t>
          </a:r>
          <a:endParaRPr lang="it-IT" sz="2700" kern="1200" dirty="0"/>
        </a:p>
      </dsp:txBody>
      <dsp:txXfrm>
        <a:off x="5149191" y="1554895"/>
        <a:ext cx="3606596" cy="1100012"/>
      </dsp:txXfrm>
    </dsp:sp>
    <dsp:sp modelId="{3AD7A8D9-4001-4847-9665-01FF7C85221E}">
      <dsp:nvSpPr>
        <dsp:cNvPr id="0" name=""/>
        <dsp:cNvSpPr/>
      </dsp:nvSpPr>
      <dsp:spPr>
        <a:xfrm>
          <a:off x="5149191" y="3105732"/>
          <a:ext cx="3606596" cy="110001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dirty="0"/>
            <a:t>Risorse accantonate </a:t>
          </a:r>
          <a:br>
            <a:rPr lang="it-IT" sz="3600" kern="1200" dirty="0"/>
          </a:br>
          <a:r>
            <a:rPr lang="it-IT" sz="2400" kern="1200" dirty="0"/>
            <a:t>(art. 47 c2)</a:t>
          </a:r>
        </a:p>
      </dsp:txBody>
      <dsp:txXfrm>
        <a:off x="5149191" y="3105732"/>
        <a:ext cx="3606596" cy="1100012"/>
      </dsp:txXfrm>
    </dsp:sp>
    <dsp:sp modelId="{6BB5C014-3B6D-447E-9ED7-C4178BFD119D}">
      <dsp:nvSpPr>
        <dsp:cNvPr id="0" name=""/>
        <dsp:cNvSpPr/>
      </dsp:nvSpPr>
      <dsp:spPr>
        <a:xfrm>
          <a:off x="5149191" y="4656569"/>
          <a:ext cx="3606596" cy="1100012"/>
        </a:xfrm>
        <a:prstGeom prst="rect">
          <a:avLst/>
        </a:prstGeom>
        <a:solidFill>
          <a:schemeClr val="bg1">
            <a:lumMod val="6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it-IT" sz="2800" b="1" kern="1200" dirty="0"/>
            <a:t>Senza maggiori oneri</a:t>
          </a:r>
          <a:br>
            <a:rPr lang="it-IT" sz="2800" b="1" kern="1200" dirty="0"/>
          </a:br>
          <a:r>
            <a:rPr lang="it-IT" sz="2400" b="0" kern="1200" dirty="0"/>
            <a:t>(art. 49, 51 c2 e c3, 54, </a:t>
          </a:r>
          <a:br>
            <a:rPr lang="it-IT" sz="2400" b="0" kern="1200" dirty="0"/>
          </a:br>
          <a:r>
            <a:rPr lang="it-IT" sz="2400" b="0" kern="1200" dirty="0"/>
            <a:t>55, 57 c1 e c2)</a:t>
          </a:r>
          <a:endParaRPr lang="it-IT" sz="2800" b="0" kern="1200" dirty="0"/>
        </a:p>
      </dsp:txBody>
      <dsp:txXfrm>
        <a:off x="5149191" y="4656569"/>
        <a:ext cx="3606596" cy="1100012"/>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1440" tIns="45720" rIns="91440" bIns="45720" rtlCol="0"/>
          <a:lstStyle>
            <a:lvl1pPr algn="l" eaLnBrk="1" hangingPunct="1">
              <a:defRPr sz="1200">
                <a:cs typeface="Arial" charset="0"/>
              </a:defRPr>
            </a:lvl1pPr>
          </a:lstStyle>
          <a:p>
            <a:pPr>
              <a:defRPr/>
            </a:pPr>
            <a:endParaRPr lang="it-IT"/>
          </a:p>
        </p:txBody>
      </p:sp>
      <p:sp>
        <p:nvSpPr>
          <p:cNvPr id="3" name="Segnaposto data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eaLnBrk="1" hangingPunct="1">
              <a:defRPr sz="1200">
                <a:cs typeface="Arial" charset="0"/>
              </a:defRPr>
            </a:lvl1pPr>
          </a:lstStyle>
          <a:p>
            <a:pPr>
              <a:defRPr/>
            </a:pPr>
            <a:fld id="{05E67908-6FC3-4202-91F4-1234EB5A26A1}" type="datetimeFigureOut">
              <a:rPr lang="it-IT"/>
              <a:pPr>
                <a:defRPr/>
              </a:pPr>
              <a:t>04/11/2024</a:t>
            </a:fld>
            <a:endParaRPr lang="it-IT"/>
          </a:p>
        </p:txBody>
      </p:sp>
      <p:sp>
        <p:nvSpPr>
          <p:cNvPr id="4" name="Segnaposto piè di pagina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it-IT"/>
          </a:p>
        </p:txBody>
      </p:sp>
      <p:sp>
        <p:nvSpPr>
          <p:cNvPr id="5" name="Segnaposto numero diapositiva 4"/>
          <p:cNvSpPr>
            <a:spLocks noGrp="1"/>
          </p:cNvSpPr>
          <p:nvPr>
            <p:ph type="sldNum" sz="quarter" idx="3"/>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464CFF6-00FD-480F-8BB4-20A592190285}" type="slidenum">
              <a:rPr lang="it-IT" altLang="it-IT"/>
              <a:pPr>
                <a:defRPr/>
              </a:pPr>
              <a:t>‹N›</a:t>
            </a:fld>
            <a:endParaRPr lang="it-IT" altLang="it-IT"/>
          </a:p>
        </p:txBody>
      </p:sp>
    </p:spTree>
    <p:extLst>
      <p:ext uri="{BB962C8B-B14F-4D97-AF65-F5344CB8AC3E}">
        <p14:creationId xmlns:p14="http://schemas.microsoft.com/office/powerpoint/2010/main" val="14132854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cs typeface="Arial" charset="0"/>
              </a:defRPr>
            </a:lvl1pPr>
          </a:lstStyle>
          <a:p>
            <a:pPr>
              <a:defRPr/>
            </a:pPr>
            <a:endParaRPr lang="it-IT"/>
          </a:p>
        </p:txBody>
      </p:sp>
      <p:sp>
        <p:nvSpPr>
          <p:cNvPr id="3" name="Segnaposto data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cs typeface="Arial" charset="0"/>
              </a:defRPr>
            </a:lvl1pPr>
          </a:lstStyle>
          <a:p>
            <a:pPr>
              <a:defRPr/>
            </a:pPr>
            <a:fld id="{DB1B1F68-948D-4745-ABCB-468EC430E1EC}" type="datetimeFigureOut">
              <a:rPr lang="it-IT"/>
              <a:pPr>
                <a:defRPr/>
              </a:pPr>
              <a:t>04/11/2024</a:t>
            </a:fld>
            <a:endParaRPr lang="it-IT"/>
          </a:p>
        </p:txBody>
      </p:sp>
      <p:sp>
        <p:nvSpPr>
          <p:cNvPr id="4" name="Segnaposto immagine diapositiva 3"/>
          <p:cNvSpPr>
            <a:spLocks noGrp="1" noRot="1" noChangeAspect="1"/>
          </p:cNvSpPr>
          <p:nvPr>
            <p:ph type="sldImg" idx="2"/>
          </p:nvPr>
        </p:nvSpPr>
        <p:spPr>
          <a:xfrm>
            <a:off x="673100" y="768350"/>
            <a:ext cx="5753100" cy="3836988"/>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709613" y="4860925"/>
            <a:ext cx="5680075" cy="4605338"/>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cs typeface="Arial" charset="0"/>
              </a:defRPr>
            </a:lvl1pPr>
          </a:lstStyle>
          <a:p>
            <a:pPr>
              <a:defRPr/>
            </a:pPr>
            <a:endParaRPr lang="it-IT"/>
          </a:p>
        </p:txBody>
      </p:sp>
      <p:sp>
        <p:nvSpPr>
          <p:cNvPr id="7" name="Segnaposto numero diapositiva 6"/>
          <p:cNvSpPr>
            <a:spLocks noGrp="1"/>
          </p:cNvSpPr>
          <p:nvPr>
            <p:ph type="sldNum" sz="quarter" idx="5"/>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0557B0CD-F0E7-43F6-864D-902AEFB0DBE1}" type="slidenum">
              <a:rPr lang="it-IT" altLang="it-IT"/>
              <a:pPr>
                <a:defRPr/>
              </a:pPr>
              <a:t>‹N›</a:t>
            </a:fld>
            <a:endParaRPr lang="it-IT" altLang="it-IT"/>
          </a:p>
        </p:txBody>
      </p:sp>
    </p:spTree>
    <p:extLst>
      <p:ext uri="{BB962C8B-B14F-4D97-AF65-F5344CB8AC3E}">
        <p14:creationId xmlns:p14="http://schemas.microsoft.com/office/powerpoint/2010/main" val="15361249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Prima del SSN nel 1978, avevamo un «sistema mutualistico» (</a:t>
            </a:r>
            <a:r>
              <a:rPr lang="it-IT" dirty="0">
                <a:sym typeface="Wingdings" panose="05000000000000000000" pitchFamily="2" charset="2"/>
              </a:rPr>
              <a:t> medico della mutua). Le mutue erano degli enti sparsi sul territorio che erogavano l’assistenza sanitaria. Erano in pratica delle assicurazioni sociali a cui aderivano volontariamente o obbligatoriamente i cittadini, in genere in base alla propria condizione lavorativa, e rappresentavano il terzo pagante per le prestazioni di diagnosi e cura dei propri iscritti.</a:t>
            </a:r>
          </a:p>
          <a:p>
            <a:endParaRPr lang="it-IT" dirty="0">
              <a:sym typeface="Wingdings" panose="05000000000000000000" pitchFamily="2" charset="2"/>
            </a:endParaRPr>
          </a:p>
          <a:p>
            <a:r>
              <a:rPr lang="it-IT" dirty="0">
                <a:sym typeface="Wingdings" panose="05000000000000000000" pitchFamily="2" charset="2"/>
              </a:rPr>
              <a:t>Quali i principali limiti di questo sistema?</a:t>
            </a:r>
          </a:p>
          <a:p>
            <a:pPr marL="171450" indent="-171450">
              <a:buFont typeface="Arial" panose="020B0604020202020204" pitchFamily="34" charset="0"/>
              <a:buChar char="•"/>
            </a:pPr>
            <a:r>
              <a:rPr lang="it-IT" dirty="0">
                <a:sym typeface="Wingdings" panose="05000000000000000000" pitchFamily="2" charset="2"/>
              </a:rPr>
              <a:t>Attenzione posta esclusivamente su diagnosi e cura (nessuna importanza per la prevenzione)</a:t>
            </a:r>
          </a:p>
          <a:p>
            <a:pPr marL="171450" indent="-171450">
              <a:buFont typeface="Arial" panose="020B0604020202020204" pitchFamily="34" charset="0"/>
              <a:buChar char="•"/>
            </a:pPr>
            <a:r>
              <a:rPr lang="it-IT" dirty="0">
                <a:sym typeface="Wingdings" panose="05000000000000000000" pitchFamily="2" charset="2"/>
              </a:rPr>
              <a:t>Fornitura dei servizi sanitari alla popolazione molto disomogenea</a:t>
            </a:r>
          </a:p>
          <a:p>
            <a:pPr marL="171450" indent="-171450">
              <a:buFont typeface="Arial" panose="020B0604020202020204" pitchFamily="34" charset="0"/>
              <a:buChar char="•"/>
            </a:pPr>
            <a:r>
              <a:rPr lang="it-IT" dirty="0">
                <a:sym typeface="Wingdings" panose="05000000000000000000" pitchFamily="2" charset="2"/>
              </a:rPr>
              <a:t>Nessun controllo sulla spesa</a:t>
            </a:r>
            <a:endParaRPr lang="it-IT" dirty="0"/>
          </a:p>
        </p:txBody>
      </p:sp>
      <p:sp>
        <p:nvSpPr>
          <p:cNvPr id="4" name="Segnaposto numero diapositiva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557B0CD-F0E7-43F6-864D-902AEFB0DBE1}" type="slidenum">
              <a:rPr kumimoji="0" lang="it-IT" altLang="it-IT"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it-IT" altLang="it-IT"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15250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669925" y="766763"/>
            <a:ext cx="5759450" cy="3838575"/>
          </a:xfrm>
        </p:spPr>
      </p:sp>
      <p:sp>
        <p:nvSpPr>
          <p:cNvPr id="3" name="Segnaposto note 2"/>
          <p:cNvSpPr>
            <a:spLocks noGrp="1"/>
          </p:cNvSpPr>
          <p:nvPr>
            <p:ph type="body" idx="1"/>
          </p:nvPr>
        </p:nvSpPr>
        <p:spPr/>
        <p:txBody>
          <a:bodyPr/>
          <a:lstStyle/>
          <a:p>
            <a:endParaRPr lang="it-IT" dirty="0">
              <a:latin typeface="Times New Roman" pitchFamily="18" charset="0"/>
            </a:endParaRPr>
          </a:p>
        </p:txBody>
      </p:sp>
      <p:sp>
        <p:nvSpPr>
          <p:cNvPr id="4" name="Segnaposto numero diapositiva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B0A63A9-D0BB-49A2-9A99-7C060851D237}" type="slidenum">
              <a:rPr kumimoji="0" lang="it-IT"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it-IT" sz="1200" b="0" i="0" u="none" strike="noStrike" kern="1200" cap="none" spc="0" normalizeH="0" baseline="0" noProof="0" dirty="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180343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pPr>
              <a:defRPr/>
            </a:pPr>
            <a:fld id="{0557B0CD-F0E7-43F6-864D-902AEFB0DBE1}" type="slidenum">
              <a:rPr lang="it-IT" altLang="it-IT" smtClean="0"/>
              <a:pPr>
                <a:defRPr/>
              </a:pPr>
              <a:t>38</a:t>
            </a:fld>
            <a:endParaRPr lang="it-IT" altLang="it-IT"/>
          </a:p>
        </p:txBody>
      </p:sp>
    </p:spTree>
    <p:extLst>
      <p:ext uri="{BB962C8B-B14F-4D97-AF65-F5344CB8AC3E}">
        <p14:creationId xmlns:p14="http://schemas.microsoft.com/office/powerpoint/2010/main" val="3777938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71525" y="2130425"/>
            <a:ext cx="8743950" cy="1470025"/>
          </a:xfrm>
        </p:spPr>
        <p:txBody>
          <a:bodyPr/>
          <a:lstStyle/>
          <a:p>
            <a:r>
              <a:rPr lang="it-IT"/>
              <a:t>Fare clic per modificare lo stile del titolo</a:t>
            </a:r>
          </a:p>
        </p:txBody>
      </p:sp>
      <p:sp>
        <p:nvSpPr>
          <p:cNvPr id="3" name="Sottotitolo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p:cNvSpPr>
            <a:spLocks noGrp="1" noChangeArrowheads="1"/>
          </p:cNvSpPr>
          <p:nvPr>
            <p:ph type="dt" sz="half" idx="10"/>
          </p:nvPr>
        </p:nvSpPr>
        <p:spPr>
          <a:ln/>
        </p:spPr>
        <p:txBody>
          <a:bodyPr/>
          <a:lstStyle>
            <a:lvl1pPr>
              <a:defRPr/>
            </a:lvl1pPr>
          </a:lstStyle>
          <a:p>
            <a:pPr>
              <a:defRPr/>
            </a:pPr>
            <a:r>
              <a:rPr lang="it-IT"/>
              <a:t>Copyright © - </a:t>
            </a:r>
            <a:r>
              <a:rPr lang="it-IT" sz="1300">
                <a:latin typeface="Britannic Bold" pitchFamily="34" charset="0"/>
              </a:rPr>
              <a:t>GIMBE</a:t>
            </a:r>
            <a:r>
              <a:rPr lang="en-US" sz="1200" baseline="30000">
                <a:solidFill>
                  <a:srgbClr val="FFFF66"/>
                </a:solidFill>
                <a:latin typeface="Britannic Bold" pitchFamily="34" charset="0"/>
              </a:rPr>
              <a:t>®</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BMJ 1999</a:t>
            </a:r>
            <a:endParaRPr lang="en-US">
              <a:latin typeface="Times New Roman" pitchFamily="18" charset="0"/>
            </a:endParaRPr>
          </a:p>
        </p:txBody>
      </p:sp>
    </p:spTree>
    <p:extLst>
      <p:ext uri="{BB962C8B-B14F-4D97-AF65-F5344CB8AC3E}">
        <p14:creationId xmlns:p14="http://schemas.microsoft.com/office/powerpoint/2010/main" val="693864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r>
              <a:rPr lang="it-IT"/>
              <a:t>Copyright © - </a:t>
            </a:r>
            <a:r>
              <a:rPr lang="it-IT" sz="1300">
                <a:latin typeface="Britannic Bold" pitchFamily="34" charset="0"/>
              </a:rPr>
              <a:t>GIMBE</a:t>
            </a:r>
            <a:r>
              <a:rPr lang="en-US" sz="1200" baseline="30000">
                <a:solidFill>
                  <a:srgbClr val="FFFF66"/>
                </a:solidFill>
                <a:latin typeface="Britannic Bold" pitchFamily="34" charset="0"/>
              </a:rPr>
              <a:t>®</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BMJ 1999</a:t>
            </a:r>
            <a:endParaRPr lang="en-US">
              <a:latin typeface="Times New Roman" pitchFamily="18" charset="0"/>
            </a:endParaRPr>
          </a:p>
        </p:txBody>
      </p:sp>
    </p:spTree>
    <p:extLst>
      <p:ext uri="{BB962C8B-B14F-4D97-AF65-F5344CB8AC3E}">
        <p14:creationId xmlns:p14="http://schemas.microsoft.com/office/powerpoint/2010/main" val="2906420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329488" y="609600"/>
            <a:ext cx="2185987"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771525" y="609600"/>
            <a:ext cx="6405563"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r>
              <a:rPr lang="it-IT"/>
              <a:t>Copyright © - </a:t>
            </a:r>
            <a:r>
              <a:rPr lang="it-IT" sz="1300">
                <a:latin typeface="Britannic Bold" pitchFamily="34" charset="0"/>
              </a:rPr>
              <a:t>GIMBE</a:t>
            </a:r>
            <a:r>
              <a:rPr lang="en-US" sz="1200" baseline="30000">
                <a:solidFill>
                  <a:srgbClr val="FFFF66"/>
                </a:solidFill>
                <a:latin typeface="Britannic Bold" pitchFamily="34" charset="0"/>
              </a:rPr>
              <a:t>®</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BMJ 1999</a:t>
            </a:r>
            <a:endParaRPr lang="en-US">
              <a:latin typeface="Times New Roman" pitchFamily="18" charset="0"/>
            </a:endParaRPr>
          </a:p>
        </p:txBody>
      </p:sp>
    </p:spTree>
    <p:extLst>
      <p:ext uri="{BB962C8B-B14F-4D97-AF65-F5344CB8AC3E}">
        <p14:creationId xmlns:p14="http://schemas.microsoft.com/office/powerpoint/2010/main" val="1412237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71525" y="2130432"/>
            <a:ext cx="8743950" cy="1470025"/>
          </a:xfrm>
        </p:spPr>
        <p:txBody>
          <a:bodyPr/>
          <a:lstStyle/>
          <a:p>
            <a:r>
              <a:rPr lang="it-IT"/>
              <a:t>Fare clic per modificare lo stile del titolo</a:t>
            </a:r>
          </a:p>
        </p:txBody>
      </p:sp>
      <p:sp>
        <p:nvSpPr>
          <p:cNvPr id="3" name="Sottotitolo 2"/>
          <p:cNvSpPr>
            <a:spLocks noGrp="1"/>
          </p:cNvSpPr>
          <p:nvPr>
            <p:ph type="subTitle" idx="1"/>
          </p:nvPr>
        </p:nvSpPr>
        <p:spPr>
          <a:xfrm>
            <a:off x="1543050" y="3886200"/>
            <a:ext cx="72009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fld id="{506168BE-B31D-4645-9A9B-CFDFAB796F90}" type="datetimeFigureOut">
              <a:rPr lang="it-IT" smtClean="0">
                <a:solidFill>
                  <a:prstClr val="black">
                    <a:tint val="75000"/>
                  </a:prstClr>
                </a:solidFill>
              </a:rPr>
              <a:pPr/>
              <a:t>04/11/2024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93633AF-9E7C-4E1D-8313-F06CFD47CB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0350658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06168BE-B31D-4645-9A9B-CFDFAB796F90}" type="datetimeFigureOut">
              <a:rPr lang="it-IT" smtClean="0">
                <a:solidFill>
                  <a:prstClr val="black">
                    <a:tint val="75000"/>
                  </a:prstClr>
                </a:solidFill>
              </a:rPr>
              <a:pPr/>
              <a:t>04/11/2024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93633AF-9E7C-4E1D-8313-F06CFD47CB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6403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12602" y="4406907"/>
            <a:ext cx="874395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812602" y="2906713"/>
            <a:ext cx="874395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fld id="{506168BE-B31D-4645-9A9B-CFDFAB796F90}" type="datetimeFigureOut">
              <a:rPr lang="it-IT" smtClean="0">
                <a:solidFill>
                  <a:prstClr val="black">
                    <a:tint val="75000"/>
                  </a:prstClr>
                </a:solidFill>
              </a:rPr>
              <a:pPr/>
              <a:t>04/11/2024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93633AF-9E7C-4E1D-8313-F06CFD47CB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6247685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578647" y="1600206"/>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872162" y="1600206"/>
            <a:ext cx="512206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fld id="{506168BE-B31D-4645-9A9B-CFDFAB796F90}" type="datetimeFigureOut">
              <a:rPr lang="it-IT" smtClean="0">
                <a:solidFill>
                  <a:prstClr val="black">
                    <a:tint val="75000"/>
                  </a:prstClr>
                </a:solidFill>
              </a:rPr>
              <a:pPr/>
              <a:t>04/11/2024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193633AF-9E7C-4E1D-8313-F06CFD47CB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54566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14350" y="274638"/>
            <a:ext cx="92583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514350" y="1535113"/>
            <a:ext cx="454521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514350" y="2174875"/>
            <a:ext cx="454521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225657" y="1535113"/>
            <a:ext cx="454699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5225657" y="2174875"/>
            <a:ext cx="454699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fld id="{506168BE-B31D-4645-9A9B-CFDFAB796F90}" type="datetimeFigureOut">
              <a:rPr lang="it-IT" smtClean="0">
                <a:solidFill>
                  <a:prstClr val="black">
                    <a:tint val="75000"/>
                  </a:prstClr>
                </a:solidFill>
              </a:rPr>
              <a:pPr/>
              <a:t>04/11/2024</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193633AF-9E7C-4E1D-8313-F06CFD47CB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9856399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506168BE-B31D-4645-9A9B-CFDFAB796F90}" type="datetimeFigureOut">
              <a:rPr lang="it-IT" smtClean="0">
                <a:solidFill>
                  <a:prstClr val="black">
                    <a:tint val="75000"/>
                  </a:prstClr>
                </a:solidFill>
              </a:rPr>
              <a:pPr/>
              <a:t>04/11/2024</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193633AF-9E7C-4E1D-8313-F06CFD47CB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178890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06168BE-B31D-4645-9A9B-CFDFAB796F90}" type="datetimeFigureOut">
              <a:rPr lang="it-IT" smtClean="0">
                <a:solidFill>
                  <a:prstClr val="black">
                    <a:tint val="75000"/>
                  </a:prstClr>
                </a:solidFill>
              </a:rPr>
              <a:pPr/>
              <a:t>04/11/2024</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193633AF-9E7C-4E1D-8313-F06CFD47CB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7765560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14354" y="273050"/>
            <a:ext cx="3384352"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021931" y="273057"/>
            <a:ext cx="575071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514354" y="1435103"/>
            <a:ext cx="338435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06168BE-B31D-4645-9A9B-CFDFAB796F90}" type="datetimeFigureOut">
              <a:rPr lang="it-IT" smtClean="0">
                <a:solidFill>
                  <a:prstClr val="black">
                    <a:tint val="75000"/>
                  </a:prstClr>
                </a:solidFill>
              </a:rPr>
              <a:pPr/>
              <a:t>04/11/2024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193633AF-9E7C-4E1D-8313-F06CFD47CB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4279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p:cNvSpPr>
            <a:spLocks noGrp="1" noChangeArrowheads="1"/>
          </p:cNvSpPr>
          <p:nvPr>
            <p:ph type="dt" sz="half" idx="10"/>
          </p:nvPr>
        </p:nvSpPr>
        <p:spPr>
          <a:ln/>
        </p:spPr>
        <p:txBody>
          <a:bodyPr/>
          <a:lstStyle>
            <a:lvl1pPr>
              <a:defRPr/>
            </a:lvl1pPr>
          </a:lstStyle>
          <a:p>
            <a:pPr>
              <a:defRPr/>
            </a:pPr>
            <a:r>
              <a:rPr lang="it-IT"/>
              <a:t>Copyright © - </a:t>
            </a:r>
            <a:r>
              <a:rPr lang="it-IT" sz="1300">
                <a:latin typeface="Britannic Bold" pitchFamily="34" charset="0"/>
              </a:rPr>
              <a:t>GIMBE</a:t>
            </a:r>
            <a:r>
              <a:rPr lang="en-US" sz="1200" baseline="30000">
                <a:solidFill>
                  <a:srgbClr val="FFFF66"/>
                </a:solidFill>
                <a:latin typeface="Britannic Bold" pitchFamily="34" charset="0"/>
              </a:rPr>
              <a:t>®</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BMJ 1999</a:t>
            </a:r>
            <a:endParaRPr lang="en-US">
              <a:latin typeface="Times New Roman" pitchFamily="18" charset="0"/>
            </a:endParaRPr>
          </a:p>
        </p:txBody>
      </p:sp>
    </p:spTree>
    <p:extLst>
      <p:ext uri="{BB962C8B-B14F-4D97-AF65-F5344CB8AC3E}">
        <p14:creationId xmlns:p14="http://schemas.microsoft.com/office/powerpoint/2010/main" val="967910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16324" y="4800600"/>
            <a:ext cx="6172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016324"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2016324"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fld id="{506168BE-B31D-4645-9A9B-CFDFAB796F90}" type="datetimeFigureOut">
              <a:rPr lang="it-IT" smtClean="0">
                <a:solidFill>
                  <a:prstClr val="black">
                    <a:tint val="75000"/>
                  </a:prstClr>
                </a:solidFill>
              </a:rPr>
              <a:pPr/>
              <a:t>04/11/2024</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193633AF-9E7C-4E1D-8313-F06CFD47CB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73556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06168BE-B31D-4645-9A9B-CFDFAB796F90}" type="datetimeFigureOut">
              <a:rPr lang="it-IT" smtClean="0">
                <a:solidFill>
                  <a:prstClr val="black">
                    <a:tint val="75000"/>
                  </a:prstClr>
                </a:solidFill>
              </a:rPr>
              <a:pPr/>
              <a:t>04/11/2024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93633AF-9E7C-4E1D-8313-F06CFD47CB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011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390338" y="274645"/>
            <a:ext cx="2603897"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578648" y="274645"/>
            <a:ext cx="7640241"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fld id="{506168BE-B31D-4645-9A9B-CFDFAB796F90}" type="datetimeFigureOut">
              <a:rPr lang="it-IT" smtClean="0">
                <a:solidFill>
                  <a:prstClr val="black">
                    <a:tint val="75000"/>
                  </a:prstClr>
                </a:solidFill>
              </a:rPr>
              <a:pPr/>
              <a:t>04/11/2024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193633AF-9E7C-4E1D-8313-F06CFD47CBBC}"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019008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olo">
    <p:spTree>
      <p:nvGrpSpPr>
        <p:cNvPr id="1" name=""/>
        <p:cNvGrpSpPr/>
        <p:nvPr/>
      </p:nvGrpSpPr>
      <p:grpSpPr>
        <a:xfrm>
          <a:off x="0" y="0"/>
          <a:ext cx="0" cy="0"/>
          <a:chOff x="0" y="0"/>
          <a:chExt cx="0" cy="0"/>
        </a:xfrm>
      </p:grpSpPr>
      <p:sp>
        <p:nvSpPr>
          <p:cNvPr id="11" name="Autore e data"/>
          <p:cNvSpPr txBox="1">
            <a:spLocks noGrp="1"/>
          </p:cNvSpPr>
          <p:nvPr>
            <p:ph type="body" sz="quarter" idx="21" hasCustomPrompt="1"/>
          </p:nvPr>
        </p:nvSpPr>
        <p:spPr>
          <a:xfrm>
            <a:off x="506815" y="5304698"/>
            <a:ext cx="9269017" cy="238867"/>
          </a:xfrm>
          <a:prstGeom prst="rect">
            <a:avLst/>
          </a:prstGeom>
        </p:spPr>
        <p:txBody>
          <a:bodyPr lIns="24383" tIns="24383" rIns="24383" bIns="24383"/>
          <a:lstStyle>
            <a:lvl1pPr defTabSz="342570">
              <a:defRPr sz="1401">
                <a:solidFill>
                  <a:srgbClr val="000000"/>
                </a:solidFill>
                <a:latin typeface="+mn-lt"/>
                <a:ea typeface="+mn-ea"/>
                <a:cs typeface="+mn-cs"/>
                <a:sym typeface="Helvetica Neue"/>
              </a:defRPr>
            </a:lvl1pPr>
          </a:lstStyle>
          <a:p>
            <a:r>
              <a:t>Autore e data</a:t>
            </a:r>
          </a:p>
        </p:txBody>
      </p:sp>
      <p:sp>
        <p:nvSpPr>
          <p:cNvPr id="12" name="Titolo presentazione"/>
          <p:cNvSpPr txBox="1">
            <a:spLocks noGrp="1"/>
          </p:cNvSpPr>
          <p:nvPr>
            <p:ph type="title" hasCustomPrompt="1"/>
          </p:nvPr>
        </p:nvSpPr>
        <p:spPr>
          <a:prstGeom prst="rect">
            <a:avLst/>
          </a:prstGeom>
        </p:spPr>
        <p:txBody>
          <a:bodyPr/>
          <a:lstStyle/>
          <a:p>
            <a:r>
              <a:t>Titolo presentazione</a:t>
            </a:r>
          </a:p>
        </p:txBody>
      </p:sp>
      <p:sp>
        <p:nvSpPr>
          <p:cNvPr id="13" name="Corpo livello uno…"/>
          <p:cNvSpPr txBox="1">
            <a:spLocks noGrp="1"/>
          </p:cNvSpPr>
          <p:nvPr>
            <p:ph type="body" sz="quarter" idx="1" hasCustomPrompt="1"/>
          </p:nvPr>
        </p:nvSpPr>
        <p:spPr>
          <a:prstGeom prst="rect">
            <a:avLst/>
          </a:prstGeom>
        </p:spPr>
        <p:txBody>
          <a:bodyPr/>
          <a:lstStyle/>
          <a:p>
            <a:r>
              <a:t>Sottotitolo presentazione</a:t>
            </a:r>
          </a:p>
          <a:p>
            <a:pPr lvl="1"/>
            <a:endParaRPr/>
          </a:p>
          <a:p>
            <a:pPr lvl="2"/>
            <a:endParaRPr/>
          </a:p>
          <a:p>
            <a:pPr lvl="3"/>
            <a:endParaRPr/>
          </a:p>
          <a:p>
            <a:pPr lvl="4"/>
            <a:endParaRPr/>
          </a:p>
        </p:txBody>
      </p:sp>
      <p:sp>
        <p:nvSpPr>
          <p:cNvPr id="14" name="Numero diapositiva"/>
          <p:cNvSpPr txBox="1">
            <a:spLocks noGrp="1"/>
          </p:cNvSpPr>
          <p:nvPr>
            <p:ph type="sldNum" sz="quarter" idx="2"/>
          </p:nvPr>
        </p:nvSpPr>
        <p:spPr>
          <a:prstGeom prst="rect">
            <a:avLst/>
          </a:prstGeom>
        </p:spPr>
        <p:txBody>
          <a:bodyPr/>
          <a:lstStyle/>
          <a:p>
            <a:fld id="{86CB4B4D-7CA3-9044-876B-883B54F8677D}" type="slidenum">
              <a:t>‹N›</a:t>
            </a:fld>
            <a:endParaRPr/>
          </a:p>
        </p:txBody>
      </p:sp>
    </p:spTree>
    <p:extLst>
      <p:ext uri="{BB962C8B-B14F-4D97-AF65-F5344CB8AC3E}">
        <p14:creationId xmlns:p14="http://schemas.microsoft.com/office/powerpoint/2010/main" val="1628823936"/>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12800" y="4406900"/>
            <a:ext cx="874395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r>
              <a:rPr lang="it-IT"/>
              <a:t>Copyright © - </a:t>
            </a:r>
            <a:r>
              <a:rPr lang="it-IT" sz="1300">
                <a:latin typeface="Britannic Bold" pitchFamily="34" charset="0"/>
              </a:rPr>
              <a:t>GIMBE</a:t>
            </a:r>
            <a:r>
              <a:rPr lang="en-US" sz="1200" baseline="30000">
                <a:solidFill>
                  <a:srgbClr val="FFFF66"/>
                </a:solidFill>
                <a:latin typeface="Britannic Bold" pitchFamily="34" charset="0"/>
              </a:rPr>
              <a:t>®</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BMJ 1999</a:t>
            </a:r>
            <a:endParaRPr lang="en-US">
              <a:latin typeface="Times New Roman" pitchFamily="18" charset="0"/>
            </a:endParaRPr>
          </a:p>
        </p:txBody>
      </p:sp>
    </p:spTree>
    <p:extLst>
      <p:ext uri="{BB962C8B-B14F-4D97-AF65-F5344CB8AC3E}">
        <p14:creationId xmlns:p14="http://schemas.microsoft.com/office/powerpoint/2010/main" val="1651561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771525"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5219700" y="1981200"/>
            <a:ext cx="4295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p:cNvSpPr>
            <a:spLocks noGrp="1" noChangeArrowheads="1"/>
          </p:cNvSpPr>
          <p:nvPr>
            <p:ph type="dt" sz="half" idx="10"/>
          </p:nvPr>
        </p:nvSpPr>
        <p:spPr>
          <a:ln/>
        </p:spPr>
        <p:txBody>
          <a:bodyPr/>
          <a:lstStyle>
            <a:lvl1pPr>
              <a:defRPr/>
            </a:lvl1pPr>
          </a:lstStyle>
          <a:p>
            <a:pPr>
              <a:defRPr/>
            </a:pPr>
            <a:r>
              <a:rPr lang="it-IT"/>
              <a:t>Copyright © - </a:t>
            </a:r>
            <a:r>
              <a:rPr lang="it-IT" sz="1300">
                <a:latin typeface="Britannic Bold" pitchFamily="34" charset="0"/>
              </a:rPr>
              <a:t>GIMBE</a:t>
            </a:r>
            <a:r>
              <a:rPr lang="en-US" sz="1200" baseline="30000">
                <a:solidFill>
                  <a:srgbClr val="FFFF66"/>
                </a:solidFill>
                <a:latin typeface="Britannic Bold" pitchFamily="34" charset="0"/>
              </a:rPr>
              <a:t>®</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BMJ 1999</a:t>
            </a:r>
            <a:endParaRPr lang="en-US">
              <a:latin typeface="Times New Roman" pitchFamily="18" charset="0"/>
            </a:endParaRPr>
          </a:p>
        </p:txBody>
      </p:sp>
    </p:spTree>
    <p:extLst>
      <p:ext uri="{BB962C8B-B14F-4D97-AF65-F5344CB8AC3E}">
        <p14:creationId xmlns:p14="http://schemas.microsoft.com/office/powerpoint/2010/main" val="2752946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14350" y="274638"/>
            <a:ext cx="92583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p:cNvSpPr>
            <a:spLocks noGrp="1" noChangeArrowheads="1"/>
          </p:cNvSpPr>
          <p:nvPr>
            <p:ph type="dt" sz="half" idx="10"/>
          </p:nvPr>
        </p:nvSpPr>
        <p:spPr>
          <a:ln/>
        </p:spPr>
        <p:txBody>
          <a:bodyPr/>
          <a:lstStyle>
            <a:lvl1pPr>
              <a:defRPr/>
            </a:lvl1pPr>
          </a:lstStyle>
          <a:p>
            <a:pPr>
              <a:defRPr/>
            </a:pPr>
            <a:r>
              <a:rPr lang="it-IT"/>
              <a:t>Copyright © - </a:t>
            </a:r>
            <a:r>
              <a:rPr lang="it-IT" sz="1300">
                <a:latin typeface="Britannic Bold" pitchFamily="34" charset="0"/>
              </a:rPr>
              <a:t>GIMBE</a:t>
            </a:r>
            <a:r>
              <a:rPr lang="en-US" sz="1200" baseline="30000">
                <a:solidFill>
                  <a:srgbClr val="FFFF66"/>
                </a:solidFill>
                <a:latin typeface="Britannic Bold" pitchFamily="34" charset="0"/>
              </a:rPr>
              <a:t>®</a:t>
            </a:r>
          </a:p>
        </p:txBody>
      </p:sp>
      <p:sp>
        <p:nvSpPr>
          <p:cNvPr id="8" name="Rectangle 6"/>
          <p:cNvSpPr>
            <a:spLocks noGrp="1" noChangeArrowheads="1"/>
          </p:cNvSpPr>
          <p:nvPr>
            <p:ph type="sldNum" sz="quarter" idx="11"/>
          </p:nvPr>
        </p:nvSpPr>
        <p:spPr>
          <a:ln/>
        </p:spPr>
        <p:txBody>
          <a:bodyPr/>
          <a:lstStyle>
            <a:lvl1pPr>
              <a:defRPr/>
            </a:lvl1pPr>
          </a:lstStyle>
          <a:p>
            <a:pPr>
              <a:defRPr/>
            </a:pPr>
            <a:r>
              <a:rPr lang="en-US"/>
              <a:t>BMJ 1999</a:t>
            </a:r>
            <a:endParaRPr lang="en-US">
              <a:latin typeface="Times New Roman" pitchFamily="18" charset="0"/>
            </a:endParaRPr>
          </a:p>
        </p:txBody>
      </p:sp>
    </p:spTree>
    <p:extLst>
      <p:ext uri="{BB962C8B-B14F-4D97-AF65-F5344CB8AC3E}">
        <p14:creationId xmlns:p14="http://schemas.microsoft.com/office/powerpoint/2010/main" val="333655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p:cNvSpPr>
            <a:spLocks noGrp="1" noChangeArrowheads="1"/>
          </p:cNvSpPr>
          <p:nvPr>
            <p:ph type="dt" sz="half" idx="10"/>
          </p:nvPr>
        </p:nvSpPr>
        <p:spPr>
          <a:ln/>
        </p:spPr>
        <p:txBody>
          <a:bodyPr/>
          <a:lstStyle>
            <a:lvl1pPr>
              <a:defRPr/>
            </a:lvl1pPr>
          </a:lstStyle>
          <a:p>
            <a:pPr>
              <a:defRPr/>
            </a:pPr>
            <a:r>
              <a:rPr lang="it-IT"/>
              <a:t>Copyright © - </a:t>
            </a:r>
            <a:r>
              <a:rPr lang="it-IT" sz="1300">
                <a:latin typeface="Britannic Bold" pitchFamily="34" charset="0"/>
              </a:rPr>
              <a:t>GIMBE</a:t>
            </a:r>
            <a:r>
              <a:rPr lang="en-US" sz="1200" baseline="30000">
                <a:solidFill>
                  <a:srgbClr val="FFFF66"/>
                </a:solidFill>
                <a:latin typeface="Britannic Bold" pitchFamily="34" charset="0"/>
              </a:rPr>
              <a:t>®</a:t>
            </a:r>
          </a:p>
        </p:txBody>
      </p:sp>
      <p:sp>
        <p:nvSpPr>
          <p:cNvPr id="4" name="Rectangle 6"/>
          <p:cNvSpPr>
            <a:spLocks noGrp="1" noChangeArrowheads="1"/>
          </p:cNvSpPr>
          <p:nvPr>
            <p:ph type="sldNum" sz="quarter" idx="11"/>
          </p:nvPr>
        </p:nvSpPr>
        <p:spPr>
          <a:ln/>
        </p:spPr>
        <p:txBody>
          <a:bodyPr/>
          <a:lstStyle>
            <a:lvl1pPr>
              <a:defRPr/>
            </a:lvl1pPr>
          </a:lstStyle>
          <a:p>
            <a:pPr>
              <a:defRPr/>
            </a:pPr>
            <a:r>
              <a:rPr lang="en-US"/>
              <a:t>BMJ 1999</a:t>
            </a:r>
            <a:endParaRPr lang="en-US">
              <a:latin typeface="Times New Roman" pitchFamily="18" charset="0"/>
            </a:endParaRPr>
          </a:p>
        </p:txBody>
      </p:sp>
    </p:spTree>
    <p:extLst>
      <p:ext uri="{BB962C8B-B14F-4D97-AF65-F5344CB8AC3E}">
        <p14:creationId xmlns:p14="http://schemas.microsoft.com/office/powerpoint/2010/main" val="198734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it-IT"/>
              <a:t>Copyright © - </a:t>
            </a:r>
            <a:r>
              <a:rPr lang="it-IT" sz="1300">
                <a:latin typeface="Britannic Bold" pitchFamily="34" charset="0"/>
              </a:rPr>
              <a:t>GIMBE</a:t>
            </a:r>
            <a:r>
              <a:rPr lang="en-US" sz="1200" baseline="30000">
                <a:solidFill>
                  <a:srgbClr val="FFFF66"/>
                </a:solidFill>
                <a:latin typeface="Britannic Bold" pitchFamily="34" charset="0"/>
              </a:rPr>
              <a:t>®</a:t>
            </a:r>
          </a:p>
        </p:txBody>
      </p:sp>
      <p:sp>
        <p:nvSpPr>
          <p:cNvPr id="3" name="Rectangle 6"/>
          <p:cNvSpPr>
            <a:spLocks noGrp="1" noChangeArrowheads="1"/>
          </p:cNvSpPr>
          <p:nvPr>
            <p:ph type="sldNum" sz="quarter" idx="11"/>
          </p:nvPr>
        </p:nvSpPr>
        <p:spPr>
          <a:ln/>
        </p:spPr>
        <p:txBody>
          <a:bodyPr/>
          <a:lstStyle>
            <a:lvl1pPr>
              <a:defRPr/>
            </a:lvl1pPr>
          </a:lstStyle>
          <a:p>
            <a:pPr>
              <a:defRPr/>
            </a:pPr>
            <a:r>
              <a:rPr lang="en-US"/>
              <a:t>BMJ 1999</a:t>
            </a:r>
            <a:endParaRPr lang="en-US">
              <a:latin typeface="Times New Roman" pitchFamily="18" charset="0"/>
            </a:endParaRPr>
          </a:p>
        </p:txBody>
      </p:sp>
    </p:spTree>
    <p:extLst>
      <p:ext uri="{BB962C8B-B14F-4D97-AF65-F5344CB8AC3E}">
        <p14:creationId xmlns:p14="http://schemas.microsoft.com/office/powerpoint/2010/main" val="2018565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14350" y="273050"/>
            <a:ext cx="3384550"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r>
              <a:rPr lang="it-IT"/>
              <a:t>Copyright © - </a:t>
            </a:r>
            <a:r>
              <a:rPr lang="it-IT" sz="1300">
                <a:latin typeface="Britannic Bold" pitchFamily="34" charset="0"/>
              </a:rPr>
              <a:t>GIMBE</a:t>
            </a:r>
            <a:r>
              <a:rPr lang="en-US" sz="1200" baseline="30000">
                <a:solidFill>
                  <a:srgbClr val="FFFF66"/>
                </a:solidFill>
                <a:latin typeface="Britannic Bold" pitchFamily="34" charset="0"/>
              </a:rPr>
              <a:t>®</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BMJ 1999</a:t>
            </a:r>
            <a:endParaRPr lang="en-US">
              <a:latin typeface="Times New Roman" pitchFamily="18" charset="0"/>
            </a:endParaRPr>
          </a:p>
        </p:txBody>
      </p:sp>
    </p:spTree>
    <p:extLst>
      <p:ext uri="{BB962C8B-B14F-4D97-AF65-F5344CB8AC3E}">
        <p14:creationId xmlns:p14="http://schemas.microsoft.com/office/powerpoint/2010/main" val="3748262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2016125" y="4800600"/>
            <a:ext cx="61722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r>
              <a:rPr lang="it-IT"/>
              <a:t>Copyright © - </a:t>
            </a:r>
            <a:r>
              <a:rPr lang="it-IT" sz="1300">
                <a:latin typeface="Britannic Bold" pitchFamily="34" charset="0"/>
              </a:rPr>
              <a:t>GIMBE</a:t>
            </a:r>
            <a:r>
              <a:rPr lang="en-US" sz="1200" baseline="30000">
                <a:solidFill>
                  <a:srgbClr val="FFFF66"/>
                </a:solidFill>
                <a:latin typeface="Britannic Bold" pitchFamily="34" charset="0"/>
              </a:rPr>
              <a:t>®</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BMJ 1999</a:t>
            </a:r>
            <a:endParaRPr lang="en-US">
              <a:latin typeface="Times New Roman" pitchFamily="18" charset="0"/>
            </a:endParaRPr>
          </a:p>
        </p:txBody>
      </p:sp>
    </p:spTree>
    <p:extLst>
      <p:ext uri="{BB962C8B-B14F-4D97-AF65-F5344CB8AC3E}">
        <p14:creationId xmlns:p14="http://schemas.microsoft.com/office/powerpoint/2010/main" val="4146414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Fare clic per modificare lo stile del titolo dello schema</a:t>
            </a:r>
          </a:p>
        </p:txBody>
      </p:sp>
      <p:sp>
        <p:nvSpPr>
          <p:cNvPr id="1027" name="Rectangle 3"/>
          <p:cNvSpPr>
            <a:spLocks noGrp="1" noChangeArrowheads="1"/>
          </p:cNvSpPr>
          <p:nvPr>
            <p:ph type="body" idx="1"/>
          </p:nvPr>
        </p:nvSpPr>
        <p:spPr bwMode="auto">
          <a:xfrm>
            <a:off x="771525" y="1981200"/>
            <a:ext cx="874395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Fare clic per modificare gli stili del testo dello schema</a:t>
            </a:r>
          </a:p>
          <a:p>
            <a:pPr lvl="1"/>
            <a:r>
              <a:rPr lang="en-US"/>
              <a:t>Secondo livello</a:t>
            </a:r>
          </a:p>
          <a:p>
            <a:pPr lvl="2"/>
            <a:r>
              <a:rPr lang="en-US"/>
              <a:t>Terzo livello</a:t>
            </a:r>
          </a:p>
          <a:p>
            <a:pPr lvl="3"/>
            <a:r>
              <a:rPr lang="en-US"/>
              <a:t>Quarto livello</a:t>
            </a:r>
          </a:p>
          <a:p>
            <a:pPr lvl="4"/>
            <a:r>
              <a:rPr lang="en-US"/>
              <a:t>Quinto livello</a:t>
            </a:r>
          </a:p>
        </p:txBody>
      </p:sp>
      <p:sp>
        <p:nvSpPr>
          <p:cNvPr id="1028" name="Rectangle 4"/>
          <p:cNvSpPr>
            <a:spLocks noGrp="1" noChangeArrowheads="1"/>
          </p:cNvSpPr>
          <p:nvPr>
            <p:ph type="dt" sz="half" idx="2"/>
          </p:nvPr>
        </p:nvSpPr>
        <p:spPr bwMode="auto">
          <a:xfrm>
            <a:off x="-31750" y="6578600"/>
            <a:ext cx="253365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buFontTx/>
              <a:buNone/>
              <a:defRPr sz="1100">
                <a:latin typeface="Arial" charset="0"/>
              </a:defRPr>
            </a:lvl1pPr>
          </a:lstStyle>
          <a:p>
            <a:pPr>
              <a:defRPr/>
            </a:pPr>
            <a:r>
              <a:rPr lang="it-IT">
                <a:solidFill>
                  <a:srgbClr val="FFFF99"/>
                </a:solidFill>
              </a:rPr>
              <a:t>Copyright © - </a:t>
            </a:r>
            <a:r>
              <a:rPr lang="it-IT" sz="1300">
                <a:solidFill>
                  <a:srgbClr val="FFFF99"/>
                </a:solidFill>
                <a:latin typeface="Britannic Bold" pitchFamily="34" charset="0"/>
              </a:rPr>
              <a:t>GIMBE</a:t>
            </a:r>
            <a:r>
              <a:rPr lang="en-US" sz="1200" baseline="30000">
                <a:solidFill>
                  <a:srgbClr val="FFFF66"/>
                </a:solidFill>
                <a:latin typeface="Britannic Bold" pitchFamily="34" charset="0"/>
              </a:rPr>
              <a:t>®</a:t>
            </a:r>
          </a:p>
        </p:txBody>
      </p:sp>
      <p:sp>
        <p:nvSpPr>
          <p:cNvPr id="1030" name="Rectangle 6"/>
          <p:cNvSpPr>
            <a:spLocks noGrp="1" noChangeArrowheads="1"/>
          </p:cNvSpPr>
          <p:nvPr>
            <p:ph type="sldNum" sz="quarter" idx="4"/>
          </p:nvPr>
        </p:nvSpPr>
        <p:spPr bwMode="auto">
          <a:xfrm>
            <a:off x="7372350" y="6248400"/>
            <a:ext cx="2143125"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buFontTx/>
              <a:buNone/>
              <a:defRPr sz="1600" i="1">
                <a:solidFill>
                  <a:srgbClr val="FFFF66"/>
                </a:solidFill>
                <a:latin typeface="Arial" charset="0"/>
              </a:defRPr>
            </a:lvl1pPr>
          </a:lstStyle>
          <a:p>
            <a:pPr>
              <a:defRPr/>
            </a:pPr>
            <a:r>
              <a:rPr lang="en-US"/>
              <a:t>BMJ 1999</a:t>
            </a:r>
            <a:endParaRPr lang="en-US">
              <a:latin typeface="Times New Roman" pitchFamily="18" charset="0"/>
            </a:endParaRPr>
          </a:p>
        </p:txBody>
      </p:sp>
    </p:spTree>
    <p:extLst>
      <p:ext uri="{BB962C8B-B14F-4D97-AF65-F5344CB8AC3E}">
        <p14:creationId xmlns:p14="http://schemas.microsoft.com/office/powerpoint/2010/main" val="3336216506"/>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Lst>
  <p:hf sldNum="0" hdr="0" ftr="0"/>
  <p:txStyles>
    <p:titleStyle>
      <a:lvl1pPr algn="ctr" rtl="0" eaLnBrk="0" fontAlgn="base" hangingPunct="0">
        <a:spcBef>
          <a:spcPct val="0"/>
        </a:spcBef>
        <a:spcAft>
          <a:spcPct val="0"/>
        </a:spcAft>
        <a:defRPr sz="3600">
          <a:solidFill>
            <a:srgbClr val="FFFF00"/>
          </a:solidFill>
          <a:latin typeface="+mj-lt"/>
          <a:ea typeface="+mj-ea"/>
          <a:cs typeface="+mj-cs"/>
        </a:defRPr>
      </a:lvl1pPr>
      <a:lvl2pPr algn="ctr" rtl="0" eaLnBrk="0" fontAlgn="base" hangingPunct="0">
        <a:spcBef>
          <a:spcPct val="0"/>
        </a:spcBef>
        <a:spcAft>
          <a:spcPct val="0"/>
        </a:spcAft>
        <a:defRPr sz="3600">
          <a:solidFill>
            <a:srgbClr val="FFFF00"/>
          </a:solidFill>
          <a:latin typeface="Arial" charset="0"/>
        </a:defRPr>
      </a:lvl2pPr>
      <a:lvl3pPr algn="ctr" rtl="0" eaLnBrk="0" fontAlgn="base" hangingPunct="0">
        <a:spcBef>
          <a:spcPct val="0"/>
        </a:spcBef>
        <a:spcAft>
          <a:spcPct val="0"/>
        </a:spcAft>
        <a:defRPr sz="3600">
          <a:solidFill>
            <a:srgbClr val="FFFF00"/>
          </a:solidFill>
          <a:latin typeface="Arial" charset="0"/>
        </a:defRPr>
      </a:lvl3pPr>
      <a:lvl4pPr algn="ctr" rtl="0" eaLnBrk="0" fontAlgn="base" hangingPunct="0">
        <a:spcBef>
          <a:spcPct val="0"/>
        </a:spcBef>
        <a:spcAft>
          <a:spcPct val="0"/>
        </a:spcAft>
        <a:defRPr sz="3600">
          <a:solidFill>
            <a:srgbClr val="FFFF00"/>
          </a:solidFill>
          <a:latin typeface="Arial" charset="0"/>
        </a:defRPr>
      </a:lvl4pPr>
      <a:lvl5pPr algn="ctr" rtl="0" eaLnBrk="0" fontAlgn="base" hangingPunct="0">
        <a:spcBef>
          <a:spcPct val="0"/>
        </a:spcBef>
        <a:spcAft>
          <a:spcPct val="0"/>
        </a:spcAft>
        <a:defRPr sz="3600">
          <a:solidFill>
            <a:srgbClr val="FFFF00"/>
          </a:solidFill>
          <a:latin typeface="Arial" charset="0"/>
        </a:defRPr>
      </a:lvl5pPr>
      <a:lvl6pPr marL="457200" algn="ctr" rtl="0" eaLnBrk="0" fontAlgn="base" hangingPunct="0">
        <a:spcBef>
          <a:spcPct val="0"/>
        </a:spcBef>
        <a:spcAft>
          <a:spcPct val="0"/>
        </a:spcAft>
        <a:defRPr sz="3600">
          <a:solidFill>
            <a:srgbClr val="FFFF00"/>
          </a:solidFill>
          <a:latin typeface="Arial" charset="0"/>
        </a:defRPr>
      </a:lvl6pPr>
      <a:lvl7pPr marL="914400" algn="ctr" rtl="0" eaLnBrk="0" fontAlgn="base" hangingPunct="0">
        <a:spcBef>
          <a:spcPct val="0"/>
        </a:spcBef>
        <a:spcAft>
          <a:spcPct val="0"/>
        </a:spcAft>
        <a:defRPr sz="3600">
          <a:solidFill>
            <a:srgbClr val="FFFF00"/>
          </a:solidFill>
          <a:latin typeface="Arial" charset="0"/>
        </a:defRPr>
      </a:lvl7pPr>
      <a:lvl8pPr marL="1371600" algn="ctr" rtl="0" eaLnBrk="0" fontAlgn="base" hangingPunct="0">
        <a:spcBef>
          <a:spcPct val="0"/>
        </a:spcBef>
        <a:spcAft>
          <a:spcPct val="0"/>
        </a:spcAft>
        <a:defRPr sz="3600">
          <a:solidFill>
            <a:srgbClr val="FFFF00"/>
          </a:solidFill>
          <a:latin typeface="Arial" charset="0"/>
        </a:defRPr>
      </a:lvl8pPr>
      <a:lvl9pPr marL="1828800" algn="ctr" rtl="0" eaLnBrk="0" fontAlgn="base" hangingPunct="0">
        <a:spcBef>
          <a:spcPct val="0"/>
        </a:spcBef>
        <a:spcAft>
          <a:spcPct val="0"/>
        </a:spcAft>
        <a:defRPr sz="3600">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rgbClr val="FFFF99"/>
          </a:solidFill>
          <a:latin typeface="+mn-lt"/>
          <a:ea typeface="+mn-ea"/>
          <a:cs typeface="+mn-cs"/>
        </a:defRPr>
      </a:lvl1pPr>
      <a:lvl2pPr marL="742950" indent="-285750" algn="l" rtl="0" eaLnBrk="0" fontAlgn="base" hangingPunct="0">
        <a:spcBef>
          <a:spcPct val="20000"/>
        </a:spcBef>
        <a:spcAft>
          <a:spcPct val="0"/>
        </a:spcAft>
        <a:buChar char="–"/>
        <a:defRPr sz="2800">
          <a:solidFill>
            <a:srgbClr val="FFFF99"/>
          </a:solidFill>
          <a:latin typeface="+mn-lt"/>
        </a:defRPr>
      </a:lvl2pPr>
      <a:lvl3pPr marL="1143000" indent="-228600" algn="l" rtl="0" eaLnBrk="0" fontAlgn="base" hangingPunct="0">
        <a:spcBef>
          <a:spcPct val="20000"/>
        </a:spcBef>
        <a:spcAft>
          <a:spcPct val="0"/>
        </a:spcAft>
        <a:buChar char="•"/>
        <a:defRPr sz="2400">
          <a:solidFill>
            <a:srgbClr val="FFFF99"/>
          </a:solidFill>
          <a:latin typeface="+mn-lt"/>
        </a:defRPr>
      </a:lvl3pPr>
      <a:lvl4pPr marL="1600200" indent="-228600" algn="l" rtl="0" eaLnBrk="0" fontAlgn="base" hangingPunct="0">
        <a:spcBef>
          <a:spcPct val="20000"/>
        </a:spcBef>
        <a:spcAft>
          <a:spcPct val="0"/>
        </a:spcAft>
        <a:buChar char="–"/>
        <a:defRPr sz="2000">
          <a:solidFill>
            <a:srgbClr val="FFFF99"/>
          </a:solidFill>
          <a:latin typeface="+mn-lt"/>
        </a:defRPr>
      </a:lvl4pPr>
      <a:lvl5pPr marL="2057400" indent="-228600" algn="l" rtl="0" eaLnBrk="0" fontAlgn="base" hangingPunct="0">
        <a:spcBef>
          <a:spcPct val="20000"/>
        </a:spcBef>
        <a:spcAft>
          <a:spcPct val="0"/>
        </a:spcAft>
        <a:buChar char="»"/>
        <a:defRPr sz="2000">
          <a:solidFill>
            <a:srgbClr val="FFFF99"/>
          </a:solidFill>
          <a:latin typeface="+mn-lt"/>
        </a:defRPr>
      </a:lvl5pPr>
      <a:lvl6pPr marL="2514600" indent="-228600" algn="l" rtl="0" eaLnBrk="0" fontAlgn="base" hangingPunct="0">
        <a:spcBef>
          <a:spcPct val="20000"/>
        </a:spcBef>
        <a:spcAft>
          <a:spcPct val="0"/>
        </a:spcAft>
        <a:buChar char="»"/>
        <a:defRPr sz="2000">
          <a:solidFill>
            <a:srgbClr val="FFFF99"/>
          </a:solidFill>
          <a:latin typeface="+mn-lt"/>
        </a:defRPr>
      </a:lvl6pPr>
      <a:lvl7pPr marL="2971800" indent="-228600" algn="l" rtl="0" eaLnBrk="0" fontAlgn="base" hangingPunct="0">
        <a:spcBef>
          <a:spcPct val="20000"/>
        </a:spcBef>
        <a:spcAft>
          <a:spcPct val="0"/>
        </a:spcAft>
        <a:buChar char="»"/>
        <a:defRPr sz="2000">
          <a:solidFill>
            <a:srgbClr val="FFFF99"/>
          </a:solidFill>
          <a:latin typeface="+mn-lt"/>
        </a:defRPr>
      </a:lvl7pPr>
      <a:lvl8pPr marL="3429000" indent="-228600" algn="l" rtl="0" eaLnBrk="0" fontAlgn="base" hangingPunct="0">
        <a:spcBef>
          <a:spcPct val="20000"/>
        </a:spcBef>
        <a:spcAft>
          <a:spcPct val="0"/>
        </a:spcAft>
        <a:buChar char="»"/>
        <a:defRPr sz="2000">
          <a:solidFill>
            <a:srgbClr val="FFFF99"/>
          </a:solidFill>
          <a:latin typeface="+mn-lt"/>
        </a:defRPr>
      </a:lvl8pPr>
      <a:lvl9pPr marL="3886200" indent="-228600" algn="l" rtl="0" eaLnBrk="0" fontAlgn="base" hangingPunct="0">
        <a:spcBef>
          <a:spcPct val="20000"/>
        </a:spcBef>
        <a:spcAft>
          <a:spcPct val="0"/>
        </a:spcAft>
        <a:buChar char="»"/>
        <a:defRPr sz="2000">
          <a:solidFill>
            <a:srgbClr val="FFFF99"/>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514350" y="274638"/>
            <a:ext cx="92583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514350" y="1600206"/>
            <a:ext cx="92583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514350" y="6356357"/>
            <a:ext cx="24003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Tx/>
              <a:buChar char="•"/>
            </a:pPr>
            <a:fld id="{506168BE-B31D-4645-9A9B-CFDFAB796F90}" type="datetimeFigureOut">
              <a:rPr lang="it-IT" smtClean="0">
                <a:solidFill>
                  <a:prstClr val="black">
                    <a:tint val="75000"/>
                  </a:prstClr>
                </a:solidFill>
                <a:latin typeface="Arial" charset="0"/>
              </a:rPr>
              <a:pPr>
                <a:buFontTx/>
                <a:buChar char="•"/>
              </a:pPr>
              <a:t>04/11/2024</a:t>
            </a:fld>
            <a:endParaRPr lang="it-IT">
              <a:solidFill>
                <a:prstClr val="black">
                  <a:tint val="75000"/>
                </a:prstClr>
              </a:solidFill>
              <a:latin typeface="Arial" charset="0"/>
            </a:endParaRPr>
          </a:p>
        </p:txBody>
      </p:sp>
      <p:sp>
        <p:nvSpPr>
          <p:cNvPr id="5" name="Segnaposto piè di pagina 4"/>
          <p:cNvSpPr>
            <a:spLocks noGrp="1"/>
          </p:cNvSpPr>
          <p:nvPr>
            <p:ph type="ftr" sz="quarter" idx="3"/>
          </p:nvPr>
        </p:nvSpPr>
        <p:spPr>
          <a:xfrm>
            <a:off x="3514725" y="6356357"/>
            <a:ext cx="325755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buFontTx/>
              <a:buChar char="•"/>
            </a:pPr>
            <a:endParaRPr lang="it-IT">
              <a:solidFill>
                <a:prstClr val="black">
                  <a:tint val="75000"/>
                </a:prstClr>
              </a:solidFill>
              <a:latin typeface="Arial" charset="0"/>
            </a:endParaRPr>
          </a:p>
        </p:txBody>
      </p:sp>
      <p:sp>
        <p:nvSpPr>
          <p:cNvPr id="6" name="Segnaposto numero diapositiva 5"/>
          <p:cNvSpPr>
            <a:spLocks noGrp="1"/>
          </p:cNvSpPr>
          <p:nvPr>
            <p:ph type="sldNum" sz="quarter" idx="4"/>
          </p:nvPr>
        </p:nvSpPr>
        <p:spPr>
          <a:xfrm>
            <a:off x="7372350" y="6356357"/>
            <a:ext cx="24003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Tx/>
              <a:buChar char="•"/>
            </a:pPr>
            <a:fld id="{193633AF-9E7C-4E1D-8313-F06CFD47CBBC}" type="slidenum">
              <a:rPr lang="it-IT" smtClean="0">
                <a:solidFill>
                  <a:prstClr val="black">
                    <a:tint val="75000"/>
                  </a:prstClr>
                </a:solidFill>
                <a:latin typeface="Arial" charset="0"/>
              </a:rPr>
              <a:pPr>
                <a:buFontTx/>
                <a:buChar char="•"/>
              </a:pPr>
              <a:t>‹N›</a:t>
            </a:fld>
            <a:endParaRPr lang="it-IT">
              <a:solidFill>
                <a:prstClr val="black">
                  <a:tint val="75000"/>
                </a:prstClr>
              </a:solidFill>
              <a:latin typeface="Arial" charset="0"/>
            </a:endParaRPr>
          </a:p>
        </p:txBody>
      </p:sp>
    </p:spTree>
    <p:extLst>
      <p:ext uri="{BB962C8B-B14F-4D97-AF65-F5344CB8AC3E}">
        <p14:creationId xmlns:p14="http://schemas.microsoft.com/office/powerpoint/2010/main" val="949598158"/>
      </p:ext>
    </p:extLst>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 id="2147484372" r:id="rId8"/>
    <p:sldLayoutId id="2147484373" r:id="rId9"/>
    <p:sldLayoutId id="2147484374" r:id="rId10"/>
    <p:sldLayoutId id="2147484375" r:id="rId11"/>
    <p:sldLayoutId id="2147484376" r:id="rId12"/>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932" y="2204715"/>
            <a:ext cx="9882065" cy="2016373"/>
          </a:xfrm>
        </p:spPr>
        <p:txBody>
          <a:bodyPr/>
          <a:lstStyle/>
          <a:p>
            <a:pPr algn="r"/>
            <a:r>
              <a:rPr lang="it-IT" sz="4000" dirty="0">
                <a:solidFill>
                  <a:srgbClr val="C00000"/>
                </a:solidFill>
                <a:latin typeface="Calibri" pitchFamily="34" charset="0"/>
                <a:ea typeface="Calibri" pitchFamily="34" charset="0"/>
                <a:cs typeface="Calibri" pitchFamily="34" charset="0"/>
              </a:rPr>
              <a:t>Audizione formale</a:t>
            </a:r>
            <a:br>
              <a:rPr lang="it-IT" sz="4400" b="1" dirty="0">
                <a:solidFill>
                  <a:srgbClr val="C00000"/>
                </a:solidFill>
                <a:latin typeface="Calibri" pitchFamily="34" charset="0"/>
                <a:ea typeface="Calibri" pitchFamily="34" charset="0"/>
                <a:cs typeface="Calibri" pitchFamily="34" charset="0"/>
              </a:rPr>
            </a:br>
            <a:r>
              <a:rPr lang="it-IT" sz="4400" b="1" dirty="0">
                <a:solidFill>
                  <a:srgbClr val="C00000"/>
                </a:solidFill>
                <a:latin typeface="Calibri" pitchFamily="34" charset="0"/>
                <a:ea typeface="Calibri" pitchFamily="34" charset="0"/>
                <a:cs typeface="Calibri" pitchFamily="34" charset="0"/>
              </a:rPr>
              <a:t>Disegno di Legge di Bilancio </a:t>
            </a:r>
            <a:br>
              <a:rPr lang="it-IT" sz="4400" b="1" dirty="0">
                <a:solidFill>
                  <a:srgbClr val="C00000"/>
                </a:solidFill>
                <a:latin typeface="Calibri" pitchFamily="34" charset="0"/>
                <a:ea typeface="Calibri" pitchFamily="34" charset="0"/>
                <a:cs typeface="Calibri" pitchFamily="34" charset="0"/>
              </a:rPr>
            </a:br>
            <a:r>
              <a:rPr lang="it-IT" sz="4400" b="1">
                <a:solidFill>
                  <a:srgbClr val="C00000"/>
                </a:solidFill>
                <a:latin typeface="Calibri" pitchFamily="34" charset="0"/>
                <a:ea typeface="Calibri" pitchFamily="34" charset="0"/>
                <a:cs typeface="Calibri" pitchFamily="34" charset="0"/>
              </a:rPr>
              <a:t>per l’anno </a:t>
            </a:r>
            <a:r>
              <a:rPr lang="it-IT" sz="4400" b="1" dirty="0">
                <a:solidFill>
                  <a:srgbClr val="C00000"/>
                </a:solidFill>
                <a:latin typeface="Calibri" pitchFamily="34" charset="0"/>
                <a:ea typeface="Calibri" pitchFamily="34" charset="0"/>
                <a:cs typeface="Calibri" pitchFamily="34" charset="0"/>
              </a:rPr>
              <a:t>2025 (C. 2112-bis)</a:t>
            </a:r>
          </a:p>
        </p:txBody>
      </p:sp>
      <p:sp>
        <p:nvSpPr>
          <p:cNvPr id="2051" name="Rectangle 2"/>
          <p:cNvSpPr>
            <a:spLocks noChangeArrowheads="1"/>
          </p:cNvSpPr>
          <p:nvPr/>
        </p:nvSpPr>
        <p:spPr bwMode="auto">
          <a:xfrm>
            <a:off x="10098091" y="0"/>
            <a:ext cx="179387" cy="6858000"/>
          </a:xfrm>
          <a:prstGeom prst="rect">
            <a:avLst/>
          </a:prstGeom>
          <a:solidFill>
            <a:srgbClr val="00457D"/>
          </a:solidFill>
          <a:ln w="9525">
            <a:solidFill>
              <a:srgbClr val="00457D"/>
            </a:solidFill>
            <a:miter lim="800000"/>
            <a:headEnd/>
            <a:tailEnd/>
          </a:ln>
        </p:spPr>
        <p:txBody>
          <a:bodyPr/>
          <a:lstStyle/>
          <a:p>
            <a:pPr algn="ctr">
              <a:buFontTx/>
              <a:buChar char="•"/>
            </a:pPr>
            <a:endParaRPr lang="it-IT" sz="2800">
              <a:solidFill>
                <a:srgbClr val="FFFF99"/>
              </a:solidFill>
              <a:latin typeface="Arial" charset="0"/>
            </a:endParaRPr>
          </a:p>
        </p:txBody>
      </p:sp>
      <p:sp>
        <p:nvSpPr>
          <p:cNvPr id="2" name="Rettangolo 1"/>
          <p:cNvSpPr/>
          <p:nvPr/>
        </p:nvSpPr>
        <p:spPr>
          <a:xfrm>
            <a:off x="5078563" y="4725144"/>
            <a:ext cx="4834434" cy="1015663"/>
          </a:xfrm>
          <a:prstGeom prst="rect">
            <a:avLst/>
          </a:prstGeom>
        </p:spPr>
        <p:txBody>
          <a:bodyPr wrap="square">
            <a:spAutoFit/>
          </a:bodyPr>
          <a:lstStyle/>
          <a:p>
            <a:pPr algn="r">
              <a:defRPr/>
            </a:pPr>
            <a:r>
              <a:rPr lang="en-US" sz="3200" b="1" kern="0" dirty="0">
                <a:solidFill>
                  <a:srgbClr val="00457D"/>
                </a:solidFill>
                <a:cs typeface="Calibri" pitchFamily="34" charset="0"/>
              </a:rPr>
              <a:t>Nino Cartabellotta</a:t>
            </a:r>
          </a:p>
          <a:p>
            <a:pPr algn="r">
              <a:defRPr/>
            </a:pPr>
            <a:r>
              <a:rPr lang="en-US" sz="2800" kern="0" dirty="0">
                <a:solidFill>
                  <a:srgbClr val="00457D"/>
                </a:solidFill>
                <a:cs typeface="Calibri" pitchFamily="34" charset="0"/>
              </a:rPr>
              <a:t>Presidente Fondazione GIMBE</a:t>
            </a:r>
          </a:p>
        </p:txBody>
      </p:sp>
      <p:pic>
        <p:nvPicPr>
          <p:cNvPr id="7"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Risultati immagini per camera dei deputati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8" y="187260"/>
            <a:ext cx="3240000" cy="1621733"/>
          </a:xfrm>
          <a:prstGeom prst="rect">
            <a:avLst/>
          </a:prstGeom>
          <a:noFill/>
          <a:extLst>
            <a:ext uri="{909E8E84-426E-40DD-AFC4-6F175D3DCCD1}">
              <a14:hiddenFill xmlns:a14="http://schemas.microsoft.com/office/drawing/2010/main">
                <a:solidFill>
                  <a:srgbClr val="FFFFFF"/>
                </a:solidFill>
              </a14:hiddenFill>
            </a:ext>
          </a:extLst>
        </p:spPr>
      </p:pic>
      <p:sp>
        <p:nvSpPr>
          <p:cNvPr id="9" name="Rettangolo 8"/>
          <p:cNvSpPr/>
          <p:nvPr/>
        </p:nvSpPr>
        <p:spPr>
          <a:xfrm>
            <a:off x="3271292" y="325105"/>
            <a:ext cx="6641705" cy="1446550"/>
          </a:xfrm>
          <a:prstGeom prst="rect">
            <a:avLst/>
          </a:prstGeom>
        </p:spPr>
        <p:txBody>
          <a:bodyPr wrap="square">
            <a:spAutoFit/>
          </a:bodyPr>
          <a:lstStyle/>
          <a:p>
            <a:pPr algn="r">
              <a:buNone/>
            </a:pPr>
            <a:r>
              <a:rPr lang="it-IT" sz="3200" b="1" kern="0" dirty="0">
                <a:solidFill>
                  <a:srgbClr val="00457D"/>
                </a:solidFill>
                <a:ea typeface="+mj-ea"/>
                <a:cs typeface="Calibri" pitchFamily="34" charset="0"/>
              </a:rPr>
              <a:t>V</a:t>
            </a:r>
            <a:r>
              <a:rPr lang="it-IT" sz="3200" b="1" kern="0" dirty="0">
                <a:solidFill>
                  <a:srgbClr val="00457D"/>
                </a:solidFill>
                <a:latin typeface="Calibri" pitchFamily="34" charset="0"/>
                <a:ea typeface="+mj-ea"/>
                <a:cs typeface="Calibri" pitchFamily="34" charset="0"/>
              </a:rPr>
              <a:t> Commissione</a:t>
            </a:r>
            <a:br>
              <a:rPr lang="it-IT" sz="3200" b="1" kern="0" dirty="0">
                <a:solidFill>
                  <a:srgbClr val="00457D"/>
                </a:solidFill>
                <a:latin typeface="Calibri" pitchFamily="34" charset="0"/>
                <a:ea typeface="+mj-ea"/>
                <a:cs typeface="Calibri" pitchFamily="34" charset="0"/>
              </a:rPr>
            </a:br>
            <a:r>
              <a:rPr lang="it-IT" sz="2800" b="1" kern="0" dirty="0">
                <a:solidFill>
                  <a:srgbClr val="00457D"/>
                </a:solidFill>
                <a:latin typeface="Calibri" pitchFamily="34" charset="0"/>
                <a:ea typeface="+mj-ea"/>
                <a:cs typeface="Calibri" pitchFamily="34" charset="0"/>
              </a:rPr>
              <a:t>Bilancio, tesoro e programmazione</a:t>
            </a:r>
            <a:br>
              <a:rPr lang="it-IT" sz="3200" b="1" kern="0" dirty="0">
                <a:solidFill>
                  <a:srgbClr val="00457D"/>
                </a:solidFill>
                <a:latin typeface="Calibri" pitchFamily="34" charset="0"/>
                <a:ea typeface="+mj-ea"/>
                <a:cs typeface="Calibri" pitchFamily="34" charset="0"/>
              </a:rPr>
            </a:br>
            <a:r>
              <a:rPr lang="en-US" sz="2800" i="1" kern="0" dirty="0">
                <a:solidFill>
                  <a:srgbClr val="00457D"/>
                </a:solidFill>
                <a:latin typeface="Calibri" pitchFamily="34" charset="0"/>
                <a:ea typeface="+mj-ea"/>
                <a:cs typeface="Calibri" pitchFamily="34" charset="0"/>
              </a:rPr>
              <a:t>Roma, 4 </a:t>
            </a:r>
            <a:r>
              <a:rPr lang="en-US" sz="2800" i="1" kern="0" dirty="0">
                <a:solidFill>
                  <a:srgbClr val="00457D"/>
                </a:solidFill>
                <a:ea typeface="+mj-ea"/>
                <a:cs typeface="Calibri" pitchFamily="34" charset="0"/>
              </a:rPr>
              <a:t>novembre </a:t>
            </a:r>
            <a:r>
              <a:rPr lang="en-US" sz="2800" i="1" kern="0" dirty="0">
                <a:solidFill>
                  <a:srgbClr val="00457D"/>
                </a:solidFill>
                <a:latin typeface="Calibri" pitchFamily="34" charset="0"/>
                <a:ea typeface="+mj-ea"/>
                <a:cs typeface="Calibri" pitchFamily="34" charset="0"/>
              </a:rPr>
              <a:t>2024</a:t>
            </a:r>
            <a:endParaRPr lang="it-IT" sz="2000" i="1" kern="0" dirty="0">
              <a:solidFill>
                <a:srgbClr val="00457D"/>
              </a:solidFill>
              <a:latin typeface="Calibri" pitchFamily="34" charset="0"/>
              <a:ea typeface="+mj-ea"/>
              <a:cs typeface="Calibri" pitchFamily="34" charset="0"/>
            </a:endParaRPr>
          </a:p>
        </p:txBody>
      </p:sp>
    </p:spTree>
    <p:extLst>
      <p:ext uri="{BB962C8B-B14F-4D97-AF65-F5344CB8AC3E}">
        <p14:creationId xmlns:p14="http://schemas.microsoft.com/office/powerpoint/2010/main" val="124381657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11D15329-4079-4A21-A691-76458910038D}"/>
              </a:ext>
            </a:extLst>
          </p:cNvPr>
          <p:cNvPicPr>
            <a:picLocks noChangeAspect="1"/>
          </p:cNvPicPr>
          <p:nvPr/>
        </p:nvPicPr>
        <p:blipFill>
          <a:blip r:embed="rId2"/>
          <a:stretch>
            <a:fillRect/>
          </a:stretch>
        </p:blipFill>
        <p:spPr>
          <a:xfrm>
            <a:off x="0" y="589323"/>
            <a:ext cx="10080000" cy="5565076"/>
          </a:xfrm>
          <a:prstGeom prst="rect">
            <a:avLst/>
          </a:prstGeom>
        </p:spPr>
      </p:pic>
      <p:pic>
        <p:nvPicPr>
          <p:cNvPr id="8194" name="Picture 4" descr="C:\Users\elena.GIMBE\Desktop\Logo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algn="ctr" eaLnBrk="0" hangingPunct="0">
              <a:buFontTx/>
              <a:buChar char="•"/>
            </a:pPr>
            <a:endParaRPr lang="it-IT"/>
          </a:p>
        </p:txBody>
      </p:sp>
      <p:sp>
        <p:nvSpPr>
          <p:cNvPr id="8" name="Rettangolo 7">
            <a:extLst>
              <a:ext uri="{FF2B5EF4-FFF2-40B4-BE49-F238E27FC236}">
                <a16:creationId xmlns:a16="http://schemas.microsoft.com/office/drawing/2014/main" id="{0B4A179B-BB3F-4755-847D-ED4C25BEDA1A}"/>
              </a:ext>
            </a:extLst>
          </p:cNvPr>
          <p:cNvSpPr/>
          <p:nvPr/>
        </p:nvSpPr>
        <p:spPr>
          <a:xfrm>
            <a:off x="7231732" y="1064930"/>
            <a:ext cx="2520280" cy="707886"/>
          </a:xfrm>
          <a:prstGeom prst="rect">
            <a:avLst/>
          </a:prstGeom>
        </p:spPr>
        <p:txBody>
          <a:bodyPr wrap="square">
            <a:spAutoFit/>
          </a:bodyPr>
          <a:lstStyle/>
          <a:p>
            <a:pPr algn="r">
              <a:spcAft>
                <a:spcPts val="1000"/>
              </a:spcAft>
            </a:pPr>
            <a:r>
              <a:rPr lang="it-IT" sz="2000" b="1" spc="-20" dirty="0">
                <a:solidFill>
                  <a:srgbClr val="00457D"/>
                </a:solidFill>
                <a:latin typeface="Cambria" panose="02040503050406030204" pitchFamily="18" charset="0"/>
                <a:ea typeface="SimSun" panose="02010600030101010101" pitchFamily="2" charset="-122"/>
                <a:cs typeface="Arial" panose="020B0604020202020204" pitchFamily="34" charset="0"/>
              </a:rPr>
              <a:t>Media OCSE: 6,9%</a:t>
            </a:r>
            <a:br>
              <a:rPr lang="it-IT" sz="2000" b="1" spc="-20" dirty="0">
                <a:solidFill>
                  <a:srgbClr val="00457D"/>
                </a:solidFill>
                <a:latin typeface="Cambria" panose="02040503050406030204" pitchFamily="18" charset="0"/>
                <a:ea typeface="SimSun" panose="02010600030101010101" pitchFamily="2" charset="-122"/>
                <a:cs typeface="Arial" panose="020B0604020202020204" pitchFamily="34" charset="0"/>
              </a:rPr>
            </a:br>
            <a:r>
              <a:rPr lang="it-IT" sz="2000" b="1" spc="-20" dirty="0">
                <a:solidFill>
                  <a:srgbClr val="00457D"/>
                </a:solidFill>
                <a:latin typeface="Cambria" panose="02040503050406030204" pitchFamily="18" charset="0"/>
                <a:ea typeface="SimSun" panose="02010600030101010101" pitchFamily="2" charset="-122"/>
                <a:cs typeface="Arial" panose="020B0604020202020204" pitchFamily="34" charset="0"/>
              </a:rPr>
              <a:t>Italia: 6,2%</a:t>
            </a:r>
            <a:endParaRPr lang="it-IT" sz="2000" b="1" dirty="0">
              <a:solidFill>
                <a:srgbClr val="00457D"/>
              </a:solidFill>
              <a:effectLst/>
              <a:latin typeface="Calibri" panose="020F0502020204030204" pitchFamily="34" charset="0"/>
              <a:ea typeface="SimSun" panose="02010600030101010101" pitchFamily="2" charset="-122"/>
              <a:cs typeface="Arial" panose="020B0604020202020204" pitchFamily="34" charset="0"/>
            </a:endParaRPr>
          </a:p>
        </p:txBody>
      </p:sp>
      <p:cxnSp>
        <p:nvCxnSpPr>
          <p:cNvPr id="10" name="Connettore diritto 9">
            <a:extLst>
              <a:ext uri="{FF2B5EF4-FFF2-40B4-BE49-F238E27FC236}">
                <a16:creationId xmlns:a16="http://schemas.microsoft.com/office/drawing/2014/main" id="{D2FEAF9B-09EE-4BE6-B2DF-89CC9C8991AB}"/>
              </a:ext>
            </a:extLst>
          </p:cNvPr>
          <p:cNvCxnSpPr>
            <a:cxnSpLocks/>
          </p:cNvCxnSpPr>
          <p:nvPr/>
        </p:nvCxnSpPr>
        <p:spPr>
          <a:xfrm flipH="1">
            <a:off x="751964" y="2691662"/>
            <a:ext cx="8928000" cy="0"/>
          </a:xfrm>
          <a:prstGeom prst="line">
            <a:avLst/>
          </a:prstGeom>
          <a:ln w="25400">
            <a:solidFill>
              <a:srgbClr val="00457D"/>
            </a:solidFill>
            <a:prstDash val="sysDot"/>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EB121FA1-D723-411B-A76A-E1BB1B3D9C60}"/>
              </a:ext>
            </a:extLst>
          </p:cNvPr>
          <p:cNvSpPr txBox="1"/>
          <p:nvPr/>
        </p:nvSpPr>
        <p:spPr>
          <a:xfrm>
            <a:off x="7087716" y="6121218"/>
            <a:ext cx="2977550" cy="369332"/>
          </a:xfrm>
          <a:prstGeom prst="rect">
            <a:avLst/>
          </a:prstGeom>
          <a:noFill/>
        </p:spPr>
        <p:txBody>
          <a:bodyPr wrap="square" rtlCol="0">
            <a:spAutoFit/>
          </a:bodyPr>
          <a:lstStyle/>
          <a:p>
            <a:pPr algn="r"/>
            <a:r>
              <a:rPr lang="it-IT" sz="1800" i="1" dirty="0">
                <a:solidFill>
                  <a:srgbClr val="00457D"/>
                </a:solidFill>
                <a:latin typeface="+mj-lt"/>
              </a:rPr>
              <a:t>Fonte: OECD Stat, luglio 2024</a:t>
            </a:r>
          </a:p>
        </p:txBody>
      </p:sp>
      <p:sp>
        <p:nvSpPr>
          <p:cNvPr id="4" name="CasellaDiTesto 3">
            <a:extLst>
              <a:ext uri="{FF2B5EF4-FFF2-40B4-BE49-F238E27FC236}">
                <a16:creationId xmlns:a16="http://schemas.microsoft.com/office/drawing/2014/main" id="{F9AE3D18-AFFA-447E-A6B6-586B4792BE12}"/>
              </a:ext>
            </a:extLst>
          </p:cNvPr>
          <p:cNvSpPr txBox="1"/>
          <p:nvPr/>
        </p:nvSpPr>
        <p:spPr>
          <a:xfrm>
            <a:off x="3495279" y="87015"/>
            <a:ext cx="3549370" cy="461665"/>
          </a:xfrm>
          <a:prstGeom prst="rect">
            <a:avLst/>
          </a:prstGeom>
          <a:noFill/>
        </p:spPr>
        <p:txBody>
          <a:bodyPr wrap="none" rtlCol="0">
            <a:spAutoFit/>
          </a:bodyPr>
          <a:lstStyle/>
          <a:p>
            <a:r>
              <a:rPr lang="it-IT" sz="2400" b="1" dirty="0">
                <a:solidFill>
                  <a:srgbClr val="00457D"/>
                </a:solidFill>
                <a:latin typeface="Cambria" panose="02040503050406030204" pitchFamily="18" charset="0"/>
                <a:ea typeface="Cambria" panose="02040503050406030204" pitchFamily="18" charset="0"/>
              </a:rPr>
              <a:t>Spesa pubblica in % PIL</a:t>
            </a:r>
          </a:p>
        </p:txBody>
      </p:sp>
    </p:spTree>
    <p:extLst>
      <p:ext uri="{BB962C8B-B14F-4D97-AF65-F5344CB8AC3E}">
        <p14:creationId xmlns:p14="http://schemas.microsoft.com/office/powerpoint/2010/main" val="328087803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4A955310-6545-42F2-8F21-D2CC0DED17C5}"/>
              </a:ext>
            </a:extLst>
          </p:cNvPr>
          <p:cNvPicPr>
            <a:picLocks noChangeAspect="1"/>
          </p:cNvPicPr>
          <p:nvPr/>
        </p:nvPicPr>
        <p:blipFill>
          <a:blip r:embed="rId2"/>
          <a:stretch>
            <a:fillRect/>
          </a:stretch>
        </p:blipFill>
        <p:spPr>
          <a:xfrm>
            <a:off x="0" y="403211"/>
            <a:ext cx="10080000" cy="6139110"/>
          </a:xfrm>
          <a:prstGeom prst="rect">
            <a:avLst/>
          </a:prstGeom>
        </p:spPr>
      </p:pic>
      <p:pic>
        <p:nvPicPr>
          <p:cNvPr id="8194" name="Picture 4" descr="C:\Users\elena.GIMBE\Desktop\Logo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algn="ctr" eaLnBrk="0" hangingPunct="0">
              <a:buFontTx/>
              <a:buChar char="•"/>
            </a:pPr>
            <a:endParaRPr lang="it-IT"/>
          </a:p>
        </p:txBody>
      </p:sp>
      <p:sp>
        <p:nvSpPr>
          <p:cNvPr id="8" name="Rettangolo 7">
            <a:extLst>
              <a:ext uri="{FF2B5EF4-FFF2-40B4-BE49-F238E27FC236}">
                <a16:creationId xmlns:a16="http://schemas.microsoft.com/office/drawing/2014/main" id="{0B4A179B-BB3F-4755-847D-ED4C25BEDA1A}"/>
              </a:ext>
            </a:extLst>
          </p:cNvPr>
          <p:cNvSpPr/>
          <p:nvPr/>
        </p:nvSpPr>
        <p:spPr>
          <a:xfrm>
            <a:off x="7303740" y="655482"/>
            <a:ext cx="2520280" cy="777457"/>
          </a:xfrm>
          <a:prstGeom prst="rect">
            <a:avLst/>
          </a:prstGeom>
        </p:spPr>
        <p:txBody>
          <a:bodyPr wrap="square">
            <a:spAutoFit/>
          </a:bodyPr>
          <a:lstStyle/>
          <a:p>
            <a:pPr algn="r">
              <a:lnSpc>
                <a:spcPct val="115000"/>
              </a:lnSpc>
              <a:spcAft>
                <a:spcPts val="1000"/>
              </a:spcAft>
            </a:pPr>
            <a:r>
              <a:rPr lang="it-IT" sz="2000" b="1" spc="-20" dirty="0">
                <a:solidFill>
                  <a:srgbClr val="00457D"/>
                </a:solidFill>
                <a:latin typeface="Cambria" panose="02040503050406030204" pitchFamily="18" charset="0"/>
                <a:ea typeface="SimSun" panose="02010600030101010101" pitchFamily="2" charset="-122"/>
                <a:cs typeface="Arial" panose="020B0604020202020204" pitchFamily="34" charset="0"/>
              </a:rPr>
              <a:t>Media OCSE: $ 4.174  Italia: $ 3.574</a:t>
            </a:r>
            <a:endParaRPr lang="it-IT" sz="2000" b="1" dirty="0">
              <a:solidFill>
                <a:srgbClr val="00457D"/>
              </a:solidFill>
              <a:effectLst/>
              <a:latin typeface="Calibri" panose="020F0502020204030204" pitchFamily="34" charset="0"/>
              <a:ea typeface="SimSun" panose="02010600030101010101" pitchFamily="2" charset="-122"/>
              <a:cs typeface="Arial" panose="020B0604020202020204" pitchFamily="34" charset="0"/>
            </a:endParaRPr>
          </a:p>
        </p:txBody>
      </p:sp>
      <p:cxnSp>
        <p:nvCxnSpPr>
          <p:cNvPr id="10" name="Connettore diritto 9">
            <a:extLst>
              <a:ext uri="{FF2B5EF4-FFF2-40B4-BE49-F238E27FC236}">
                <a16:creationId xmlns:a16="http://schemas.microsoft.com/office/drawing/2014/main" id="{D2FEAF9B-09EE-4BE6-B2DF-89CC9C8991AB}"/>
              </a:ext>
            </a:extLst>
          </p:cNvPr>
          <p:cNvCxnSpPr>
            <a:cxnSpLocks/>
          </p:cNvCxnSpPr>
          <p:nvPr/>
        </p:nvCxnSpPr>
        <p:spPr>
          <a:xfrm flipH="1">
            <a:off x="1213508" y="3131962"/>
            <a:ext cx="8568000" cy="0"/>
          </a:xfrm>
          <a:prstGeom prst="line">
            <a:avLst/>
          </a:prstGeom>
          <a:ln w="25400">
            <a:solidFill>
              <a:srgbClr val="00457D"/>
            </a:solidFill>
            <a:prstDash val="sysDot"/>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EB121FA1-D723-411B-A76A-E1BB1B3D9C60}"/>
              </a:ext>
            </a:extLst>
          </p:cNvPr>
          <p:cNvSpPr txBox="1"/>
          <p:nvPr/>
        </p:nvSpPr>
        <p:spPr>
          <a:xfrm>
            <a:off x="7075105" y="6425260"/>
            <a:ext cx="2977550" cy="369332"/>
          </a:xfrm>
          <a:prstGeom prst="rect">
            <a:avLst/>
          </a:prstGeom>
          <a:noFill/>
        </p:spPr>
        <p:txBody>
          <a:bodyPr wrap="square" rtlCol="0">
            <a:spAutoFit/>
          </a:bodyPr>
          <a:lstStyle/>
          <a:p>
            <a:pPr algn="r"/>
            <a:r>
              <a:rPr lang="it-IT" sz="1800" i="1" dirty="0">
                <a:solidFill>
                  <a:srgbClr val="00457D"/>
                </a:solidFill>
                <a:latin typeface="+mj-lt"/>
              </a:rPr>
              <a:t>Fonte: OECD Stat, luglio 2024</a:t>
            </a:r>
          </a:p>
        </p:txBody>
      </p:sp>
      <p:sp>
        <p:nvSpPr>
          <p:cNvPr id="12" name="CasellaDiTesto 11">
            <a:extLst>
              <a:ext uri="{FF2B5EF4-FFF2-40B4-BE49-F238E27FC236}">
                <a16:creationId xmlns:a16="http://schemas.microsoft.com/office/drawing/2014/main" id="{E19666F1-5CF3-4C28-93EB-EC838D3F052E}"/>
              </a:ext>
            </a:extLst>
          </p:cNvPr>
          <p:cNvSpPr txBox="1"/>
          <p:nvPr/>
        </p:nvSpPr>
        <p:spPr>
          <a:xfrm>
            <a:off x="3495279" y="44624"/>
            <a:ext cx="3829190" cy="461665"/>
          </a:xfrm>
          <a:prstGeom prst="rect">
            <a:avLst/>
          </a:prstGeom>
          <a:noFill/>
        </p:spPr>
        <p:txBody>
          <a:bodyPr wrap="none" rtlCol="0">
            <a:spAutoFit/>
          </a:bodyPr>
          <a:lstStyle/>
          <a:p>
            <a:r>
              <a:rPr lang="it-IT" sz="2400" b="1" dirty="0">
                <a:solidFill>
                  <a:srgbClr val="00457D"/>
                </a:solidFill>
                <a:latin typeface="Cambria" panose="02040503050406030204" pitchFamily="18" charset="0"/>
                <a:ea typeface="Cambria" panose="02040503050406030204" pitchFamily="18" charset="0"/>
              </a:rPr>
              <a:t>Spesa pubblica pro-capite</a:t>
            </a:r>
          </a:p>
        </p:txBody>
      </p:sp>
    </p:spTree>
    <p:extLst>
      <p:ext uri="{BB962C8B-B14F-4D97-AF65-F5344CB8AC3E}">
        <p14:creationId xmlns:p14="http://schemas.microsoft.com/office/powerpoint/2010/main" val="4621376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Char char="•"/>
              <a:tabLst/>
              <a:defRPr/>
            </a:pPr>
            <a:endParaRPr kumimoji="0" lang="it-IT" sz="2800" b="0" i="0" u="none" strike="noStrike" kern="1200" cap="none" spc="0" normalizeH="0" baseline="0" noProof="0" dirty="0">
              <a:ln>
                <a:noFill/>
              </a:ln>
              <a:solidFill>
                <a:srgbClr val="FFFF99"/>
              </a:solidFill>
              <a:effectLst/>
              <a:uLnTx/>
              <a:uFillTx/>
              <a:latin typeface="Arial" charset="0"/>
              <a:ea typeface="+mn-ea"/>
              <a:cs typeface="Arial" charset="0"/>
            </a:endParaRPr>
          </a:p>
        </p:txBody>
      </p:sp>
      <p:pic>
        <p:nvPicPr>
          <p:cNvPr id="3077"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asellaDiTesto 7">
            <a:extLst>
              <a:ext uri="{FF2B5EF4-FFF2-40B4-BE49-F238E27FC236}">
                <a16:creationId xmlns:a16="http://schemas.microsoft.com/office/drawing/2014/main" id="{402E4C0A-7081-45F2-905B-CC0E16ECACEE}"/>
              </a:ext>
            </a:extLst>
          </p:cNvPr>
          <p:cNvSpPr txBox="1"/>
          <p:nvPr/>
        </p:nvSpPr>
        <p:spPr>
          <a:xfrm>
            <a:off x="1687116" y="87015"/>
            <a:ext cx="6408712" cy="461665"/>
          </a:xfrm>
          <a:prstGeom prst="rect">
            <a:avLst/>
          </a:prstGeom>
          <a:noFill/>
        </p:spPr>
        <p:txBody>
          <a:bodyPr wrap="square">
            <a:spAutoFit/>
          </a:bodyPr>
          <a:lstStyle/>
          <a:p>
            <a:r>
              <a:rPr lang="it-IT" sz="2400" b="1" dirty="0">
                <a:solidFill>
                  <a:srgbClr val="00457D"/>
                </a:solidFill>
                <a:effectLst/>
                <a:latin typeface="Cambria" panose="02040503050406030204" pitchFamily="18" charset="0"/>
                <a:ea typeface="SimSun" panose="02010600030101010101" pitchFamily="2" charset="-122"/>
                <a:cs typeface="Arial" panose="020B0604020202020204" pitchFamily="34" charset="0"/>
              </a:rPr>
              <a:t>Trend spesa pubblica pro-capite 2008-2023</a:t>
            </a:r>
            <a:endParaRPr lang="it-IT" sz="2400" b="1" dirty="0"/>
          </a:p>
        </p:txBody>
      </p:sp>
      <p:pic>
        <p:nvPicPr>
          <p:cNvPr id="4" name="Immagine 3">
            <a:extLst>
              <a:ext uri="{FF2B5EF4-FFF2-40B4-BE49-F238E27FC236}">
                <a16:creationId xmlns:a16="http://schemas.microsoft.com/office/drawing/2014/main" id="{9302C48C-D64A-4B6E-905F-2966FAC7B777}"/>
              </a:ext>
            </a:extLst>
          </p:cNvPr>
          <p:cNvPicPr>
            <a:picLocks noChangeAspect="1"/>
          </p:cNvPicPr>
          <p:nvPr/>
        </p:nvPicPr>
        <p:blipFill>
          <a:blip r:embed="rId3"/>
          <a:stretch>
            <a:fillRect/>
          </a:stretch>
        </p:blipFill>
        <p:spPr>
          <a:xfrm>
            <a:off x="102940" y="548680"/>
            <a:ext cx="9720000" cy="5506404"/>
          </a:xfrm>
          <a:prstGeom prst="rect">
            <a:avLst/>
          </a:prstGeom>
        </p:spPr>
      </p:pic>
      <p:sp>
        <p:nvSpPr>
          <p:cNvPr id="9" name="CasellaDiTesto 8">
            <a:extLst>
              <a:ext uri="{FF2B5EF4-FFF2-40B4-BE49-F238E27FC236}">
                <a16:creationId xmlns:a16="http://schemas.microsoft.com/office/drawing/2014/main" id="{1C8CB0C1-3361-46FC-B1A5-519971952C21}"/>
              </a:ext>
            </a:extLst>
          </p:cNvPr>
          <p:cNvSpPr txBox="1"/>
          <p:nvPr/>
        </p:nvSpPr>
        <p:spPr>
          <a:xfrm>
            <a:off x="6727676" y="6181065"/>
            <a:ext cx="2977550" cy="369332"/>
          </a:xfrm>
          <a:prstGeom prst="rect">
            <a:avLst/>
          </a:prstGeom>
          <a:noFill/>
        </p:spPr>
        <p:txBody>
          <a:bodyPr wrap="square" rtlCol="0">
            <a:spAutoFit/>
          </a:bodyPr>
          <a:lstStyle/>
          <a:p>
            <a:pPr algn="r"/>
            <a:r>
              <a:rPr lang="it-IT" sz="1800" i="1" dirty="0">
                <a:solidFill>
                  <a:srgbClr val="00457D"/>
                </a:solidFill>
                <a:latin typeface="+mj-lt"/>
              </a:rPr>
              <a:t>Fonte: OECD Stat, luglio 2024</a:t>
            </a:r>
          </a:p>
        </p:txBody>
      </p:sp>
      <p:sp>
        <p:nvSpPr>
          <p:cNvPr id="5" name="CasellaDiTesto 4">
            <a:extLst>
              <a:ext uri="{FF2B5EF4-FFF2-40B4-BE49-F238E27FC236}">
                <a16:creationId xmlns:a16="http://schemas.microsoft.com/office/drawing/2014/main" id="{9B8885B0-9AB9-4DF9-97E6-3575CB2E191B}"/>
              </a:ext>
            </a:extLst>
          </p:cNvPr>
          <p:cNvSpPr txBox="1"/>
          <p:nvPr/>
        </p:nvSpPr>
        <p:spPr>
          <a:xfrm>
            <a:off x="1255068" y="1412776"/>
            <a:ext cx="4974567" cy="400110"/>
          </a:xfrm>
          <a:prstGeom prst="rect">
            <a:avLst/>
          </a:prstGeom>
          <a:noFill/>
        </p:spPr>
        <p:txBody>
          <a:bodyPr wrap="none" rtlCol="0">
            <a:spAutoFit/>
          </a:bodyPr>
          <a:lstStyle/>
          <a:p>
            <a:r>
              <a:rPr lang="it-IT" sz="2000" b="1" dirty="0">
                <a:solidFill>
                  <a:srgbClr val="C00000"/>
                </a:solidFill>
                <a:latin typeface="Cambria" panose="02040503050406030204" pitchFamily="18" charset="0"/>
                <a:ea typeface="Cambria" panose="02040503050406030204" pitchFamily="18" charset="0"/>
              </a:rPr>
              <a:t>$ 995= € 889 pro-capite= € 52,4 miliardi</a:t>
            </a:r>
          </a:p>
        </p:txBody>
      </p:sp>
    </p:spTree>
    <p:extLst>
      <p:ext uri="{BB962C8B-B14F-4D97-AF65-F5344CB8AC3E}">
        <p14:creationId xmlns:p14="http://schemas.microsoft.com/office/powerpoint/2010/main" val="39438173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098092" y="0"/>
            <a:ext cx="179387" cy="6858000"/>
          </a:xfrm>
          <a:prstGeom prst="rect">
            <a:avLst/>
          </a:prstGeom>
          <a:solidFill>
            <a:srgbClr val="00457D"/>
          </a:solidFill>
          <a:ln w="9525">
            <a:solidFill>
              <a:srgbClr val="00457D"/>
            </a:solidFill>
            <a:miter lim="800000"/>
            <a:headEnd/>
            <a:tailEnd/>
          </a:ln>
        </p:spPr>
        <p:txBody>
          <a:bodyPr lIns="91427" tIns="45714" rIns="91427" bIns="45714"/>
          <a:lstStyle/>
          <a:p>
            <a:pPr algn="ctr" defTabSz="914357" eaLnBrk="0" fontAlgn="base" hangingPunct="0">
              <a:spcBef>
                <a:spcPct val="0"/>
              </a:spcBef>
              <a:spcAft>
                <a:spcPct val="0"/>
              </a:spcAft>
              <a:buFontTx/>
              <a:buChar char="•"/>
            </a:pPr>
            <a:endParaRPr lang="it-IT" sz="2800">
              <a:solidFill>
                <a:srgbClr val="FFFF99"/>
              </a:solidFill>
              <a:latin typeface="Arial" charset="0"/>
              <a:cs typeface="Arial" charset="0"/>
            </a:endParaRPr>
          </a:p>
        </p:txBody>
      </p:sp>
      <p:pic>
        <p:nvPicPr>
          <p:cNvPr id="19461"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 y="6365880"/>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46956" y="76470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357" eaLnBrk="0" fontAlgn="base" hangingPunct="0">
              <a:spcBef>
                <a:spcPct val="0"/>
              </a:spcBef>
              <a:spcAft>
                <a:spcPct val="0"/>
              </a:spcAft>
              <a:buFontTx/>
              <a:buChar char="•"/>
            </a:pPr>
            <a:endParaRPr lang="it-IT" sz="2800">
              <a:solidFill>
                <a:prstClr val="white"/>
              </a:solidFill>
            </a:endParaRPr>
          </a:p>
        </p:txBody>
      </p:sp>
      <p:pic>
        <p:nvPicPr>
          <p:cNvPr id="7"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846" y="5089379"/>
            <a:ext cx="2880000" cy="1761468"/>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1">
            <a:extLst>
              <a:ext uri="{FF2B5EF4-FFF2-40B4-BE49-F238E27FC236}">
                <a16:creationId xmlns:a16="http://schemas.microsoft.com/office/drawing/2014/main" id="{D744097D-5D0B-4A99-ABE0-7A97513E137C}"/>
              </a:ext>
            </a:extLst>
          </p:cNvPr>
          <p:cNvSpPr>
            <a:spLocks noChangeArrowheads="1"/>
          </p:cNvSpPr>
          <p:nvPr/>
        </p:nvSpPr>
        <p:spPr bwMode="auto">
          <a:xfrm>
            <a:off x="3096937" y="1196752"/>
            <a:ext cx="4050450" cy="432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pPr marL="571419" indent="-571419" defTabSz="914357">
              <a:lnSpc>
                <a:spcPct val="140000"/>
              </a:lnSpc>
              <a:buFont typeface="Arial" panose="020B0604020202020204" pitchFamily="34" charset="0"/>
              <a:buChar char="•"/>
              <a:defRPr/>
            </a:pPr>
            <a:r>
              <a:rPr lang="it-IT" sz="4000" b="1" dirty="0">
                <a:solidFill>
                  <a:schemeClr val="bg1">
                    <a:lumMod val="65000"/>
                  </a:schemeClr>
                </a:solidFill>
                <a:cs typeface="Calibri" pitchFamily="34" charset="0"/>
              </a:rPr>
              <a:t>Premessa</a:t>
            </a:r>
          </a:p>
          <a:p>
            <a:pPr marL="571419" indent="-571419" defTabSz="914357">
              <a:lnSpc>
                <a:spcPct val="140000"/>
              </a:lnSpc>
              <a:buFont typeface="Arial" panose="020B0604020202020204" pitchFamily="34" charset="0"/>
              <a:buChar char="•"/>
              <a:defRPr/>
            </a:pPr>
            <a:r>
              <a:rPr lang="it-IT" sz="4000" b="1" dirty="0">
                <a:solidFill>
                  <a:srgbClr val="00457D"/>
                </a:solidFill>
                <a:cs typeface="Calibri" pitchFamily="34" charset="0"/>
              </a:rPr>
              <a:t>Il testo</a:t>
            </a:r>
          </a:p>
          <a:p>
            <a:pPr marL="571419" indent="-571419" defTabSz="914357">
              <a:lnSpc>
                <a:spcPct val="140000"/>
              </a:lnSpc>
              <a:buFont typeface="Arial" panose="020B0604020202020204" pitchFamily="34" charset="0"/>
              <a:buChar char="•"/>
              <a:defRPr/>
            </a:pPr>
            <a:r>
              <a:rPr lang="it-IT" sz="4000" b="1" dirty="0">
                <a:solidFill>
                  <a:schemeClr val="bg1">
                    <a:lumMod val="65000"/>
                  </a:schemeClr>
                </a:solidFill>
                <a:cs typeface="Calibri" pitchFamily="34" charset="0"/>
              </a:rPr>
              <a:t>I numeri</a:t>
            </a:r>
          </a:p>
          <a:p>
            <a:pPr marL="571419" indent="-571419" defTabSz="914357">
              <a:lnSpc>
                <a:spcPct val="140000"/>
              </a:lnSpc>
              <a:buFont typeface="Arial" panose="020B0604020202020204" pitchFamily="34" charset="0"/>
              <a:buChar char="•"/>
              <a:defRPr/>
            </a:pPr>
            <a:r>
              <a:rPr lang="it-IT" sz="4000" b="1" dirty="0">
                <a:solidFill>
                  <a:schemeClr val="bg1">
                    <a:lumMod val="65000"/>
                  </a:schemeClr>
                </a:solidFill>
                <a:cs typeface="Calibri" pitchFamily="34" charset="0"/>
              </a:rPr>
              <a:t>Le misure</a:t>
            </a:r>
          </a:p>
          <a:p>
            <a:pPr marL="571419" indent="-571419" defTabSz="914357">
              <a:lnSpc>
                <a:spcPct val="140000"/>
              </a:lnSpc>
              <a:buFont typeface="Arial" panose="020B0604020202020204" pitchFamily="34" charset="0"/>
              <a:buChar char="•"/>
              <a:defRPr/>
            </a:pPr>
            <a:r>
              <a:rPr lang="it-IT" sz="4000" b="1" dirty="0">
                <a:solidFill>
                  <a:schemeClr val="bg1">
                    <a:lumMod val="65000"/>
                  </a:schemeClr>
                </a:solidFill>
                <a:cs typeface="Calibri" pitchFamily="34" charset="0"/>
              </a:rPr>
              <a:t>Le proposte</a:t>
            </a:r>
          </a:p>
        </p:txBody>
      </p:sp>
      <p:sp>
        <p:nvSpPr>
          <p:cNvPr id="9" name="Rettangolo 1">
            <a:extLst>
              <a:ext uri="{FF2B5EF4-FFF2-40B4-BE49-F238E27FC236}">
                <a16:creationId xmlns:a16="http://schemas.microsoft.com/office/drawing/2014/main" id="{8505C634-7A0B-4CDA-9931-EA66E04151CD}"/>
              </a:ext>
            </a:extLst>
          </p:cNvPr>
          <p:cNvSpPr>
            <a:spLocks noChangeArrowheads="1"/>
          </p:cNvSpPr>
          <p:nvPr/>
        </p:nvSpPr>
        <p:spPr bwMode="auto">
          <a:xfrm>
            <a:off x="15347" y="116635"/>
            <a:ext cx="10081325" cy="83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pPr algn="ctr" defTabSz="914357" eaLnBrk="0" fontAlgn="base" hangingPunct="0">
              <a:spcBef>
                <a:spcPct val="0"/>
              </a:spcBef>
              <a:spcAft>
                <a:spcPct val="0"/>
              </a:spcAft>
            </a:pPr>
            <a:r>
              <a:rPr lang="en-US" sz="4800" b="1" dirty="0">
                <a:solidFill>
                  <a:srgbClr val="C00000"/>
                </a:solidFill>
                <a:cs typeface="Calibri" pitchFamily="34" charset="0"/>
              </a:rPr>
              <a:t>DdL </a:t>
            </a:r>
            <a:r>
              <a:rPr lang="en-US" sz="4800" b="1" dirty="0" err="1">
                <a:solidFill>
                  <a:srgbClr val="C00000"/>
                </a:solidFill>
                <a:cs typeface="Calibri" pitchFamily="34" charset="0"/>
              </a:rPr>
              <a:t>Bilancio</a:t>
            </a:r>
            <a:r>
              <a:rPr lang="en-US" sz="4800" b="1" dirty="0">
                <a:solidFill>
                  <a:srgbClr val="C00000"/>
                </a:solidFill>
                <a:cs typeface="Calibri" pitchFamily="34" charset="0"/>
              </a:rPr>
              <a:t> 2025: </a:t>
            </a:r>
            <a:r>
              <a:rPr lang="en-US" sz="4800" b="1" dirty="0" err="1">
                <a:solidFill>
                  <a:srgbClr val="C00000"/>
                </a:solidFill>
                <a:cs typeface="Calibri" pitchFamily="34" charset="0"/>
              </a:rPr>
              <a:t>misure</a:t>
            </a:r>
            <a:r>
              <a:rPr lang="en-US" sz="4800" b="1" dirty="0">
                <a:solidFill>
                  <a:srgbClr val="C00000"/>
                </a:solidFill>
                <a:cs typeface="Calibri" pitchFamily="34" charset="0"/>
              </a:rPr>
              <a:t> per la </a:t>
            </a:r>
            <a:r>
              <a:rPr lang="en-US" sz="4800" b="1" dirty="0" err="1">
                <a:solidFill>
                  <a:srgbClr val="C00000"/>
                </a:solidFill>
                <a:cs typeface="Calibri" pitchFamily="34" charset="0"/>
              </a:rPr>
              <a:t>sanità</a:t>
            </a:r>
            <a:endParaRPr lang="en-US" sz="4800" b="1" dirty="0">
              <a:solidFill>
                <a:srgbClr val="C00000"/>
              </a:solidFill>
              <a:cs typeface="Calibri" pitchFamily="34" charset="0"/>
            </a:endParaRPr>
          </a:p>
        </p:txBody>
      </p:sp>
    </p:spTree>
    <p:extLst>
      <p:ext uri="{BB962C8B-B14F-4D97-AF65-F5344CB8AC3E}">
        <p14:creationId xmlns:p14="http://schemas.microsoft.com/office/powerpoint/2010/main" val="348895245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pic>
        <p:nvPicPr>
          <p:cNvPr id="4" name="Immagine 3">
            <a:extLst>
              <a:ext uri="{FF2B5EF4-FFF2-40B4-BE49-F238E27FC236}">
                <a16:creationId xmlns:a16="http://schemas.microsoft.com/office/drawing/2014/main" id="{370CD607-3107-41A5-BEE3-448C88A41104}"/>
              </a:ext>
            </a:extLst>
          </p:cNvPr>
          <p:cNvPicPr>
            <a:picLocks noChangeAspect="1"/>
          </p:cNvPicPr>
          <p:nvPr/>
        </p:nvPicPr>
        <p:blipFill rotWithShape="1">
          <a:blip r:embed="rId3"/>
          <a:srcRect l="401" r="1"/>
          <a:stretch/>
        </p:blipFill>
        <p:spPr>
          <a:xfrm>
            <a:off x="-8319" y="0"/>
            <a:ext cx="10039544" cy="2716670"/>
          </a:xfrm>
          <a:prstGeom prst="rect">
            <a:avLst/>
          </a:prstGeom>
        </p:spPr>
      </p:pic>
    </p:spTree>
    <p:extLst>
      <p:ext uri="{BB962C8B-B14F-4D97-AF65-F5344CB8AC3E}">
        <p14:creationId xmlns:p14="http://schemas.microsoft.com/office/powerpoint/2010/main" val="34121152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idx="1"/>
          </p:nvPr>
        </p:nvSpPr>
        <p:spPr>
          <a:xfrm>
            <a:off x="9520" y="620688"/>
            <a:ext cx="9923468" cy="5904656"/>
          </a:xfrm>
        </p:spPr>
        <p:txBody>
          <a:bodyPr>
            <a:noAutofit/>
          </a:bodyPr>
          <a:lstStyle/>
          <a:p>
            <a:pPr marL="457113" indent="-457113">
              <a:lnSpc>
                <a:spcPct val="110000"/>
              </a:lnSpc>
              <a:spcBef>
                <a:spcPts val="0"/>
              </a:spcBef>
              <a:spcAft>
                <a:spcPts val="600"/>
              </a:spcAft>
            </a:pPr>
            <a:r>
              <a:rPr lang="it-IT" sz="2800" dirty="0">
                <a:solidFill>
                  <a:srgbClr val="00457D"/>
                </a:solidFill>
                <a:latin typeface="Calibri" pitchFamily="34" charset="0"/>
              </a:rPr>
              <a:t>Il livello del finanziamento del fabbisogno sanitario nazionale standard cui concorre lo Stato è incrementato di: </a:t>
            </a:r>
          </a:p>
          <a:p>
            <a:pPr lvl="1">
              <a:lnSpc>
                <a:spcPct val="110000"/>
              </a:lnSpc>
              <a:spcBef>
                <a:spcPts val="0"/>
              </a:spcBef>
              <a:spcAft>
                <a:spcPts val="600"/>
              </a:spcAft>
              <a:buFontTx/>
              <a:buChar char="-"/>
            </a:pPr>
            <a:r>
              <a:rPr lang="it-IT" dirty="0">
                <a:solidFill>
                  <a:srgbClr val="00457D"/>
                </a:solidFill>
                <a:latin typeface="Calibri" pitchFamily="34" charset="0"/>
              </a:rPr>
              <a:t>1.302 milioni di euro per l’anno 2025</a:t>
            </a:r>
          </a:p>
          <a:p>
            <a:pPr lvl="1">
              <a:lnSpc>
                <a:spcPct val="110000"/>
              </a:lnSpc>
              <a:spcBef>
                <a:spcPts val="0"/>
              </a:spcBef>
              <a:spcAft>
                <a:spcPts val="600"/>
              </a:spcAft>
              <a:buFontTx/>
              <a:buChar char="-"/>
            </a:pPr>
            <a:r>
              <a:rPr lang="it-IT" dirty="0">
                <a:solidFill>
                  <a:srgbClr val="00457D"/>
                </a:solidFill>
                <a:latin typeface="Calibri" pitchFamily="34" charset="0"/>
              </a:rPr>
              <a:t>3.776 milioni di euro per l’anno 2026</a:t>
            </a:r>
          </a:p>
          <a:p>
            <a:pPr lvl="1">
              <a:lnSpc>
                <a:spcPct val="110000"/>
              </a:lnSpc>
              <a:spcBef>
                <a:spcPts val="0"/>
              </a:spcBef>
              <a:spcAft>
                <a:spcPts val="600"/>
              </a:spcAft>
              <a:buFontTx/>
              <a:buChar char="-"/>
            </a:pPr>
            <a:r>
              <a:rPr lang="it-IT" dirty="0">
                <a:solidFill>
                  <a:srgbClr val="00457D"/>
                </a:solidFill>
                <a:latin typeface="Calibri" pitchFamily="34" charset="0"/>
              </a:rPr>
              <a:t>702 milioni di euro per l’anno 2027</a:t>
            </a:r>
          </a:p>
          <a:p>
            <a:pPr lvl="1">
              <a:lnSpc>
                <a:spcPct val="110000"/>
              </a:lnSpc>
              <a:spcBef>
                <a:spcPts val="0"/>
              </a:spcBef>
              <a:spcAft>
                <a:spcPts val="600"/>
              </a:spcAft>
              <a:buFontTx/>
              <a:buChar char="-"/>
            </a:pPr>
            <a:r>
              <a:rPr lang="it-IT" dirty="0">
                <a:solidFill>
                  <a:srgbClr val="00457D"/>
                </a:solidFill>
                <a:latin typeface="Calibri" pitchFamily="34" charset="0"/>
              </a:rPr>
              <a:t>883 milioni di euro per l’anno 2028</a:t>
            </a:r>
          </a:p>
          <a:p>
            <a:pPr lvl="1">
              <a:lnSpc>
                <a:spcPct val="110000"/>
              </a:lnSpc>
              <a:spcBef>
                <a:spcPts val="0"/>
              </a:spcBef>
              <a:spcAft>
                <a:spcPts val="600"/>
              </a:spcAft>
              <a:buFontTx/>
              <a:buChar char="-"/>
            </a:pPr>
            <a:r>
              <a:rPr lang="it-IT" dirty="0">
                <a:solidFill>
                  <a:srgbClr val="00457D"/>
                </a:solidFill>
                <a:latin typeface="Calibri" pitchFamily="34" charset="0"/>
              </a:rPr>
              <a:t>1.072 milioni di euro per l’anno 2029 </a:t>
            </a:r>
          </a:p>
          <a:p>
            <a:pPr lvl="1">
              <a:lnSpc>
                <a:spcPct val="110000"/>
              </a:lnSpc>
              <a:spcBef>
                <a:spcPts val="0"/>
              </a:spcBef>
              <a:spcAft>
                <a:spcPts val="600"/>
              </a:spcAft>
              <a:buFontTx/>
              <a:buChar char="-"/>
            </a:pPr>
            <a:r>
              <a:rPr lang="it-IT" dirty="0">
                <a:solidFill>
                  <a:srgbClr val="00457D"/>
                </a:solidFill>
                <a:latin typeface="Calibri" pitchFamily="34" charset="0"/>
              </a:rPr>
              <a:t>1.173 milioni di euro annui a decorrere dall’anno 2030</a:t>
            </a:r>
          </a:p>
        </p:txBody>
      </p:sp>
      <p:sp>
        <p:nvSpPr>
          <p:cNvPr id="3076" name="Rectangle 2"/>
          <p:cNvSpPr>
            <a:spLocks noChangeArrowheads="1"/>
          </p:cNvSpPr>
          <p:nvPr/>
        </p:nvSpPr>
        <p:spPr bwMode="auto">
          <a:xfrm>
            <a:off x="10098093" y="0"/>
            <a:ext cx="179387" cy="6858000"/>
          </a:xfrm>
          <a:prstGeom prst="rect">
            <a:avLst/>
          </a:prstGeom>
          <a:solidFill>
            <a:srgbClr val="00457D"/>
          </a:solidFill>
          <a:ln w="9525">
            <a:solidFill>
              <a:srgbClr val="00457D"/>
            </a:solidFill>
            <a:miter lim="800000"/>
            <a:headEnd/>
            <a:tailEnd/>
          </a:ln>
        </p:spPr>
        <p:txBody>
          <a:bodyPr lIns="91423" tIns="45712" rIns="91423" bIns="45712"/>
          <a:lstStyle/>
          <a:p>
            <a:pPr algn="ctr" defTabSz="914271" eaLnBrk="0" fontAlgn="base" hangingPunct="0">
              <a:spcBef>
                <a:spcPct val="0"/>
              </a:spcBef>
              <a:spcAft>
                <a:spcPct val="0"/>
              </a:spcAft>
              <a:buFontTx/>
              <a:buChar char="•"/>
            </a:pPr>
            <a:endParaRPr lang="it-IT" sz="2800" dirty="0">
              <a:solidFill>
                <a:srgbClr val="FFFF99"/>
              </a:solidFill>
              <a:latin typeface="Arial" charset="0"/>
              <a:cs typeface="Arial" charset="0"/>
            </a:endParaRPr>
          </a:p>
        </p:txBody>
      </p:sp>
      <p:pic>
        <p:nvPicPr>
          <p:cNvPr id="3077"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a:extLst>
              <a:ext uri="{FF2B5EF4-FFF2-40B4-BE49-F238E27FC236}">
                <a16:creationId xmlns:a16="http://schemas.microsoft.com/office/drawing/2014/main" id="{7F24A7F4-90DA-4F3A-982F-AE5C6625BCDF}"/>
              </a:ext>
            </a:extLst>
          </p:cNvPr>
          <p:cNvSpPr txBox="1"/>
          <p:nvPr/>
        </p:nvSpPr>
        <p:spPr>
          <a:xfrm>
            <a:off x="552019" y="44624"/>
            <a:ext cx="8838470" cy="584775"/>
          </a:xfrm>
          <a:prstGeom prst="rect">
            <a:avLst/>
          </a:prstGeom>
          <a:noFill/>
        </p:spPr>
        <p:txBody>
          <a:bodyPr wrap="square">
            <a:spAutoFit/>
          </a:bodyPr>
          <a:lstStyle/>
          <a:p>
            <a:pPr algn="ctr"/>
            <a:r>
              <a:rPr lang="it-IT" sz="3200" b="1" u="none" strike="noStrike" baseline="0" dirty="0">
                <a:solidFill>
                  <a:srgbClr val="C00000"/>
                </a:solidFill>
                <a:latin typeface="+mj-lt"/>
              </a:rPr>
              <a:t>ART. 47. Fabbisogno Sanitario Nazionale </a:t>
            </a:r>
            <a:r>
              <a:rPr lang="it-IT" sz="3200" b="1" dirty="0">
                <a:solidFill>
                  <a:srgbClr val="C00000"/>
                </a:solidFill>
                <a:latin typeface="+mj-lt"/>
              </a:rPr>
              <a:t>standard</a:t>
            </a:r>
            <a:endParaRPr lang="it-IT" sz="3200" dirty="0">
              <a:solidFill>
                <a:srgbClr val="C00000"/>
              </a:solidFill>
              <a:latin typeface="+mj-lt"/>
            </a:endParaRPr>
          </a:p>
        </p:txBody>
      </p:sp>
    </p:spTree>
    <p:extLst>
      <p:ext uri="{BB962C8B-B14F-4D97-AF65-F5344CB8AC3E}">
        <p14:creationId xmlns:p14="http://schemas.microsoft.com/office/powerpoint/2010/main" val="4208358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idx="1"/>
          </p:nvPr>
        </p:nvSpPr>
        <p:spPr>
          <a:xfrm>
            <a:off x="9520" y="620688"/>
            <a:ext cx="9923468" cy="5904656"/>
          </a:xfrm>
        </p:spPr>
        <p:txBody>
          <a:bodyPr>
            <a:noAutofit/>
          </a:bodyPr>
          <a:lstStyle/>
          <a:p>
            <a:pPr marL="457113" indent="-457113">
              <a:lnSpc>
                <a:spcPct val="110000"/>
              </a:lnSpc>
              <a:spcBef>
                <a:spcPts val="0"/>
              </a:spcBef>
              <a:spcAft>
                <a:spcPts val="600"/>
              </a:spcAft>
            </a:pPr>
            <a:r>
              <a:rPr lang="it-IT" sz="2800" dirty="0">
                <a:solidFill>
                  <a:srgbClr val="00457D"/>
                </a:solidFill>
                <a:latin typeface="Calibri" pitchFamily="34" charset="0"/>
              </a:rPr>
              <a:t>A seguito di tali incrementi il fabbisogno sanitario nazionale standard è determinato in: </a:t>
            </a:r>
          </a:p>
          <a:p>
            <a:pPr lvl="1">
              <a:lnSpc>
                <a:spcPct val="110000"/>
              </a:lnSpc>
              <a:spcBef>
                <a:spcPts val="0"/>
              </a:spcBef>
              <a:spcAft>
                <a:spcPts val="600"/>
              </a:spcAft>
              <a:buFontTx/>
              <a:buChar char="-"/>
            </a:pPr>
            <a:r>
              <a:rPr lang="it-IT" dirty="0">
                <a:solidFill>
                  <a:srgbClr val="00457D"/>
                </a:solidFill>
                <a:latin typeface="Calibri" pitchFamily="34" charset="0"/>
              </a:rPr>
              <a:t>136.533 milioni di euro per l’anno 2025</a:t>
            </a:r>
          </a:p>
          <a:p>
            <a:pPr lvl="1">
              <a:lnSpc>
                <a:spcPct val="110000"/>
              </a:lnSpc>
              <a:spcBef>
                <a:spcPts val="0"/>
              </a:spcBef>
              <a:spcAft>
                <a:spcPts val="600"/>
              </a:spcAft>
              <a:buFontTx/>
              <a:buChar char="-"/>
            </a:pPr>
            <a:r>
              <a:rPr lang="it-IT" dirty="0">
                <a:solidFill>
                  <a:srgbClr val="00457D"/>
                </a:solidFill>
                <a:latin typeface="Calibri" pitchFamily="34" charset="0"/>
              </a:rPr>
              <a:t>140.595 milioni di euro per l’anno 2026</a:t>
            </a:r>
          </a:p>
          <a:p>
            <a:pPr lvl="1">
              <a:lnSpc>
                <a:spcPct val="110000"/>
              </a:lnSpc>
              <a:spcBef>
                <a:spcPts val="0"/>
              </a:spcBef>
              <a:spcAft>
                <a:spcPts val="600"/>
              </a:spcAft>
              <a:buFontTx/>
              <a:buChar char="-"/>
            </a:pPr>
            <a:r>
              <a:rPr lang="it-IT" dirty="0">
                <a:solidFill>
                  <a:srgbClr val="00457D"/>
                </a:solidFill>
                <a:latin typeface="Calibri" pitchFamily="34" charset="0"/>
              </a:rPr>
              <a:t>141.131 milioni di euro per l’anno 2027</a:t>
            </a:r>
          </a:p>
          <a:p>
            <a:pPr lvl="1">
              <a:lnSpc>
                <a:spcPct val="110000"/>
              </a:lnSpc>
              <a:spcBef>
                <a:spcPts val="0"/>
              </a:spcBef>
              <a:spcAft>
                <a:spcPts val="600"/>
              </a:spcAft>
              <a:buFontTx/>
              <a:buChar char="-"/>
            </a:pPr>
            <a:r>
              <a:rPr lang="it-IT" dirty="0">
                <a:solidFill>
                  <a:srgbClr val="00457D"/>
                </a:solidFill>
                <a:latin typeface="Calibri" pitchFamily="34" charset="0"/>
              </a:rPr>
              <a:t>142.014 milioni di euro per l’anno 2028</a:t>
            </a:r>
          </a:p>
          <a:p>
            <a:pPr lvl="1">
              <a:lnSpc>
                <a:spcPct val="110000"/>
              </a:lnSpc>
              <a:spcBef>
                <a:spcPts val="0"/>
              </a:spcBef>
              <a:spcAft>
                <a:spcPts val="600"/>
              </a:spcAft>
              <a:buFontTx/>
              <a:buChar char="-"/>
            </a:pPr>
            <a:r>
              <a:rPr lang="it-IT" dirty="0">
                <a:solidFill>
                  <a:srgbClr val="00457D"/>
                </a:solidFill>
                <a:latin typeface="Calibri" pitchFamily="34" charset="0"/>
              </a:rPr>
              <a:t>143.076 milioni di euro per l’anno 2029</a:t>
            </a:r>
          </a:p>
          <a:p>
            <a:pPr lvl="1">
              <a:lnSpc>
                <a:spcPct val="110000"/>
              </a:lnSpc>
              <a:spcBef>
                <a:spcPts val="0"/>
              </a:spcBef>
              <a:spcAft>
                <a:spcPts val="600"/>
              </a:spcAft>
              <a:buFontTx/>
              <a:buChar char="-"/>
            </a:pPr>
            <a:r>
              <a:rPr lang="it-IT" dirty="0">
                <a:solidFill>
                  <a:srgbClr val="00457D"/>
                </a:solidFill>
                <a:latin typeface="Calibri" pitchFamily="34" charset="0"/>
              </a:rPr>
              <a:t>144.249 milioni di euro per l’anno 2030</a:t>
            </a:r>
          </a:p>
        </p:txBody>
      </p:sp>
      <p:sp>
        <p:nvSpPr>
          <p:cNvPr id="3076" name="Rectangle 2"/>
          <p:cNvSpPr>
            <a:spLocks noChangeArrowheads="1"/>
          </p:cNvSpPr>
          <p:nvPr/>
        </p:nvSpPr>
        <p:spPr bwMode="auto">
          <a:xfrm>
            <a:off x="10098093" y="0"/>
            <a:ext cx="179387" cy="6858000"/>
          </a:xfrm>
          <a:prstGeom prst="rect">
            <a:avLst/>
          </a:prstGeom>
          <a:solidFill>
            <a:srgbClr val="00457D"/>
          </a:solidFill>
          <a:ln w="9525">
            <a:solidFill>
              <a:srgbClr val="00457D"/>
            </a:solidFill>
            <a:miter lim="800000"/>
            <a:headEnd/>
            <a:tailEnd/>
          </a:ln>
        </p:spPr>
        <p:txBody>
          <a:bodyPr lIns="91423" tIns="45712" rIns="91423" bIns="45712"/>
          <a:lstStyle/>
          <a:p>
            <a:pPr algn="ctr" defTabSz="914271" eaLnBrk="0" fontAlgn="base" hangingPunct="0">
              <a:spcBef>
                <a:spcPct val="0"/>
              </a:spcBef>
              <a:spcAft>
                <a:spcPct val="0"/>
              </a:spcAft>
              <a:buFontTx/>
              <a:buChar char="•"/>
            </a:pPr>
            <a:endParaRPr lang="it-IT" sz="2800" dirty="0">
              <a:solidFill>
                <a:srgbClr val="FFFF99"/>
              </a:solidFill>
              <a:latin typeface="Arial" charset="0"/>
              <a:cs typeface="Arial" charset="0"/>
            </a:endParaRPr>
          </a:p>
        </p:txBody>
      </p:sp>
      <p:pic>
        <p:nvPicPr>
          <p:cNvPr id="3077"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a:extLst>
              <a:ext uri="{FF2B5EF4-FFF2-40B4-BE49-F238E27FC236}">
                <a16:creationId xmlns:a16="http://schemas.microsoft.com/office/drawing/2014/main" id="{7F24A7F4-90DA-4F3A-982F-AE5C6625BCDF}"/>
              </a:ext>
            </a:extLst>
          </p:cNvPr>
          <p:cNvSpPr txBox="1"/>
          <p:nvPr/>
        </p:nvSpPr>
        <p:spPr>
          <a:xfrm>
            <a:off x="552019" y="44624"/>
            <a:ext cx="8838470" cy="584775"/>
          </a:xfrm>
          <a:prstGeom prst="rect">
            <a:avLst/>
          </a:prstGeom>
          <a:noFill/>
        </p:spPr>
        <p:txBody>
          <a:bodyPr wrap="square">
            <a:spAutoFit/>
          </a:bodyPr>
          <a:lstStyle/>
          <a:p>
            <a:pPr algn="ctr"/>
            <a:r>
              <a:rPr lang="it-IT" sz="3200" b="1" u="none" strike="noStrike" baseline="0" dirty="0">
                <a:solidFill>
                  <a:srgbClr val="C00000"/>
                </a:solidFill>
                <a:latin typeface="+mj-lt"/>
              </a:rPr>
              <a:t>ART. 47. Fabbisogno Sanitario Nazionale </a:t>
            </a:r>
            <a:r>
              <a:rPr lang="it-IT" sz="3200" b="1" dirty="0">
                <a:solidFill>
                  <a:srgbClr val="C00000"/>
                </a:solidFill>
                <a:latin typeface="+mj-lt"/>
              </a:rPr>
              <a:t>standard</a:t>
            </a:r>
            <a:endParaRPr lang="it-IT" sz="3200" dirty="0">
              <a:solidFill>
                <a:srgbClr val="C00000"/>
              </a:solidFill>
              <a:latin typeface="+mj-lt"/>
            </a:endParaRPr>
          </a:p>
        </p:txBody>
      </p:sp>
    </p:spTree>
    <p:extLst>
      <p:ext uri="{BB962C8B-B14F-4D97-AF65-F5344CB8AC3E}">
        <p14:creationId xmlns:p14="http://schemas.microsoft.com/office/powerpoint/2010/main" val="71907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098092" y="0"/>
            <a:ext cx="179387" cy="6858000"/>
          </a:xfrm>
          <a:prstGeom prst="rect">
            <a:avLst/>
          </a:prstGeom>
          <a:solidFill>
            <a:srgbClr val="00457D"/>
          </a:solidFill>
          <a:ln w="9525">
            <a:solidFill>
              <a:srgbClr val="00457D"/>
            </a:solidFill>
            <a:miter lim="800000"/>
            <a:headEnd/>
            <a:tailEnd/>
          </a:ln>
        </p:spPr>
        <p:txBody>
          <a:bodyPr lIns="91427" tIns="45714" rIns="91427" bIns="45714"/>
          <a:lstStyle/>
          <a:p>
            <a:pPr algn="ctr" defTabSz="914357" eaLnBrk="0" fontAlgn="base" hangingPunct="0">
              <a:spcBef>
                <a:spcPct val="0"/>
              </a:spcBef>
              <a:spcAft>
                <a:spcPct val="0"/>
              </a:spcAft>
              <a:buFontTx/>
              <a:buChar char="•"/>
            </a:pPr>
            <a:endParaRPr lang="it-IT" sz="2800">
              <a:solidFill>
                <a:srgbClr val="FFFF99"/>
              </a:solidFill>
              <a:latin typeface="Arial" charset="0"/>
              <a:cs typeface="Arial" charset="0"/>
            </a:endParaRPr>
          </a:p>
        </p:txBody>
      </p:sp>
      <p:pic>
        <p:nvPicPr>
          <p:cNvPr id="19461"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 y="6365880"/>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46956" y="76470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357" eaLnBrk="0" fontAlgn="base" hangingPunct="0">
              <a:spcBef>
                <a:spcPct val="0"/>
              </a:spcBef>
              <a:spcAft>
                <a:spcPct val="0"/>
              </a:spcAft>
              <a:buFontTx/>
              <a:buChar char="•"/>
            </a:pPr>
            <a:endParaRPr lang="it-IT" sz="2800">
              <a:solidFill>
                <a:prstClr val="white"/>
              </a:solidFill>
            </a:endParaRPr>
          </a:p>
        </p:txBody>
      </p:sp>
      <p:pic>
        <p:nvPicPr>
          <p:cNvPr id="7"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846" y="5089379"/>
            <a:ext cx="2880000" cy="1761468"/>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1">
            <a:extLst>
              <a:ext uri="{FF2B5EF4-FFF2-40B4-BE49-F238E27FC236}">
                <a16:creationId xmlns:a16="http://schemas.microsoft.com/office/drawing/2014/main" id="{D744097D-5D0B-4A99-ABE0-7A97513E137C}"/>
              </a:ext>
            </a:extLst>
          </p:cNvPr>
          <p:cNvSpPr>
            <a:spLocks noChangeArrowheads="1"/>
          </p:cNvSpPr>
          <p:nvPr/>
        </p:nvSpPr>
        <p:spPr bwMode="auto">
          <a:xfrm>
            <a:off x="3096937" y="1196752"/>
            <a:ext cx="4050450" cy="432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pPr marL="571419" indent="-571419" defTabSz="914357">
              <a:lnSpc>
                <a:spcPct val="140000"/>
              </a:lnSpc>
              <a:buFont typeface="Arial" panose="020B0604020202020204" pitchFamily="34" charset="0"/>
              <a:buChar char="•"/>
              <a:defRPr/>
            </a:pPr>
            <a:r>
              <a:rPr lang="it-IT" sz="4000" b="1" dirty="0">
                <a:solidFill>
                  <a:schemeClr val="bg1">
                    <a:lumMod val="65000"/>
                  </a:schemeClr>
                </a:solidFill>
                <a:cs typeface="Calibri" pitchFamily="34" charset="0"/>
              </a:rPr>
              <a:t>Premessa</a:t>
            </a:r>
          </a:p>
          <a:p>
            <a:pPr marL="571419" indent="-571419" defTabSz="914357">
              <a:lnSpc>
                <a:spcPct val="140000"/>
              </a:lnSpc>
              <a:buFont typeface="Arial" panose="020B0604020202020204" pitchFamily="34" charset="0"/>
              <a:buChar char="•"/>
              <a:defRPr/>
            </a:pPr>
            <a:r>
              <a:rPr lang="it-IT" sz="4000" b="1" dirty="0">
                <a:solidFill>
                  <a:schemeClr val="bg1">
                    <a:lumMod val="65000"/>
                  </a:schemeClr>
                </a:solidFill>
                <a:cs typeface="Calibri" pitchFamily="34" charset="0"/>
              </a:rPr>
              <a:t>Il testo</a:t>
            </a:r>
          </a:p>
          <a:p>
            <a:pPr marL="571419" indent="-571419" defTabSz="914357">
              <a:lnSpc>
                <a:spcPct val="140000"/>
              </a:lnSpc>
              <a:buFont typeface="Arial" panose="020B0604020202020204" pitchFamily="34" charset="0"/>
              <a:buChar char="•"/>
              <a:defRPr/>
            </a:pPr>
            <a:r>
              <a:rPr lang="it-IT" sz="4000" b="1" dirty="0">
                <a:solidFill>
                  <a:srgbClr val="00457D"/>
                </a:solidFill>
                <a:cs typeface="Calibri" pitchFamily="34" charset="0"/>
              </a:rPr>
              <a:t>I numeri</a:t>
            </a:r>
          </a:p>
          <a:p>
            <a:pPr marL="571419" indent="-571419" defTabSz="914357">
              <a:lnSpc>
                <a:spcPct val="140000"/>
              </a:lnSpc>
              <a:buFont typeface="Arial" panose="020B0604020202020204" pitchFamily="34" charset="0"/>
              <a:buChar char="•"/>
              <a:defRPr/>
            </a:pPr>
            <a:r>
              <a:rPr lang="it-IT" sz="4000" b="1" dirty="0">
                <a:solidFill>
                  <a:schemeClr val="bg1">
                    <a:lumMod val="65000"/>
                  </a:schemeClr>
                </a:solidFill>
                <a:cs typeface="Calibri" pitchFamily="34" charset="0"/>
              </a:rPr>
              <a:t>Le misure</a:t>
            </a:r>
          </a:p>
          <a:p>
            <a:pPr marL="571419" indent="-571419" defTabSz="914357">
              <a:lnSpc>
                <a:spcPct val="140000"/>
              </a:lnSpc>
              <a:buFont typeface="Arial" panose="020B0604020202020204" pitchFamily="34" charset="0"/>
              <a:buChar char="•"/>
              <a:defRPr/>
            </a:pPr>
            <a:r>
              <a:rPr lang="it-IT" sz="4000" b="1" dirty="0">
                <a:solidFill>
                  <a:schemeClr val="bg1">
                    <a:lumMod val="65000"/>
                  </a:schemeClr>
                </a:solidFill>
                <a:cs typeface="Calibri" pitchFamily="34" charset="0"/>
              </a:rPr>
              <a:t>Le proposte</a:t>
            </a:r>
          </a:p>
        </p:txBody>
      </p:sp>
      <p:sp>
        <p:nvSpPr>
          <p:cNvPr id="9" name="Rettangolo 1">
            <a:extLst>
              <a:ext uri="{FF2B5EF4-FFF2-40B4-BE49-F238E27FC236}">
                <a16:creationId xmlns:a16="http://schemas.microsoft.com/office/drawing/2014/main" id="{B1DB716A-F74D-494C-9FFB-79065A0B8C9D}"/>
              </a:ext>
            </a:extLst>
          </p:cNvPr>
          <p:cNvSpPr>
            <a:spLocks noChangeArrowheads="1"/>
          </p:cNvSpPr>
          <p:nvPr/>
        </p:nvSpPr>
        <p:spPr bwMode="auto">
          <a:xfrm>
            <a:off x="15347" y="116635"/>
            <a:ext cx="10081325" cy="83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pPr algn="ctr" defTabSz="914357" eaLnBrk="0" fontAlgn="base" hangingPunct="0">
              <a:spcBef>
                <a:spcPct val="0"/>
              </a:spcBef>
              <a:spcAft>
                <a:spcPct val="0"/>
              </a:spcAft>
            </a:pPr>
            <a:r>
              <a:rPr lang="en-US" sz="4800" b="1" dirty="0">
                <a:solidFill>
                  <a:srgbClr val="C00000"/>
                </a:solidFill>
                <a:cs typeface="Calibri" pitchFamily="34" charset="0"/>
              </a:rPr>
              <a:t>DdL </a:t>
            </a:r>
            <a:r>
              <a:rPr lang="en-US" sz="4800" b="1" dirty="0" err="1">
                <a:solidFill>
                  <a:srgbClr val="C00000"/>
                </a:solidFill>
                <a:cs typeface="Calibri" pitchFamily="34" charset="0"/>
              </a:rPr>
              <a:t>Bilancio</a:t>
            </a:r>
            <a:r>
              <a:rPr lang="en-US" sz="4800" b="1" dirty="0">
                <a:solidFill>
                  <a:srgbClr val="C00000"/>
                </a:solidFill>
                <a:cs typeface="Calibri" pitchFamily="34" charset="0"/>
              </a:rPr>
              <a:t> 2025: </a:t>
            </a:r>
            <a:r>
              <a:rPr lang="en-US" sz="4800" b="1" dirty="0" err="1">
                <a:solidFill>
                  <a:srgbClr val="C00000"/>
                </a:solidFill>
                <a:cs typeface="Calibri" pitchFamily="34" charset="0"/>
              </a:rPr>
              <a:t>misure</a:t>
            </a:r>
            <a:r>
              <a:rPr lang="en-US" sz="4800" b="1" dirty="0">
                <a:solidFill>
                  <a:srgbClr val="C00000"/>
                </a:solidFill>
                <a:cs typeface="Calibri" pitchFamily="34" charset="0"/>
              </a:rPr>
              <a:t> per la </a:t>
            </a:r>
            <a:r>
              <a:rPr lang="en-US" sz="4800" b="1" dirty="0" err="1">
                <a:solidFill>
                  <a:srgbClr val="C00000"/>
                </a:solidFill>
                <a:cs typeface="Calibri" pitchFamily="34" charset="0"/>
              </a:rPr>
              <a:t>sanità</a:t>
            </a:r>
            <a:endParaRPr lang="en-US" sz="4800" b="1" dirty="0">
              <a:solidFill>
                <a:srgbClr val="C00000"/>
              </a:solidFill>
              <a:cs typeface="Calibri" pitchFamily="34" charset="0"/>
            </a:endParaRPr>
          </a:p>
        </p:txBody>
      </p:sp>
    </p:spTree>
    <p:extLst>
      <p:ext uri="{BB962C8B-B14F-4D97-AF65-F5344CB8AC3E}">
        <p14:creationId xmlns:p14="http://schemas.microsoft.com/office/powerpoint/2010/main" val="94338964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2" name="CasellaDiTesto 11">
            <a:extLst>
              <a:ext uri="{FF2B5EF4-FFF2-40B4-BE49-F238E27FC236}">
                <a16:creationId xmlns:a16="http://schemas.microsoft.com/office/drawing/2014/main" id="{15A8FF5F-EB55-4B64-9FC5-E914DC7B5249}"/>
              </a:ext>
            </a:extLst>
          </p:cNvPr>
          <p:cNvSpPr txBox="1"/>
          <p:nvPr/>
        </p:nvSpPr>
        <p:spPr>
          <a:xfrm>
            <a:off x="-185092" y="0"/>
            <a:ext cx="10153128" cy="1266693"/>
          </a:xfrm>
          <a:prstGeom prst="rect">
            <a:avLst/>
          </a:prstGeom>
          <a:noFill/>
        </p:spPr>
        <p:txBody>
          <a:bodyPr wrap="square">
            <a:spAutoFit/>
          </a:bodyPr>
          <a:lstStyle/>
          <a:p>
            <a:pPr algn="ctr">
              <a:lnSpc>
                <a:spcPct val="107000"/>
              </a:lnSpc>
              <a:spcAft>
                <a:spcPts val="800"/>
              </a:spcAft>
            </a:pPr>
            <a:r>
              <a:rPr lang="it-IT" sz="2400" b="1" dirty="0">
                <a:solidFill>
                  <a:srgbClr val="00457D"/>
                </a:solidFill>
                <a:effectLst/>
                <a:latin typeface="Cambria" panose="02040503050406030204" pitchFamily="18" charset="0"/>
                <a:ea typeface="Calibri" panose="020F0502020204030204" pitchFamily="34" charset="0"/>
                <a:cs typeface="Calibri" panose="020F0502020204030204" pitchFamily="34" charset="0"/>
              </a:rPr>
              <a:t>Rideterminazione Fabbisogno Sanitario Nazionale, </a:t>
            </a:r>
            <a:br>
              <a:rPr lang="it-IT" sz="2400" b="1" dirty="0">
                <a:solidFill>
                  <a:srgbClr val="00457D"/>
                </a:solidFill>
                <a:effectLst/>
                <a:latin typeface="Cambria" panose="02040503050406030204" pitchFamily="18" charset="0"/>
                <a:ea typeface="Calibri" panose="020F0502020204030204" pitchFamily="34" charset="0"/>
                <a:cs typeface="Calibri" panose="020F0502020204030204" pitchFamily="34" charset="0"/>
              </a:rPr>
            </a:br>
            <a:r>
              <a:rPr lang="it-IT" sz="2400" b="1" dirty="0">
                <a:solidFill>
                  <a:srgbClr val="00457D"/>
                </a:solidFill>
                <a:effectLst/>
                <a:latin typeface="Cambria" panose="02040503050406030204" pitchFamily="18" charset="0"/>
                <a:ea typeface="Calibri" panose="020F0502020204030204" pitchFamily="34" charset="0"/>
                <a:cs typeface="Calibri" panose="020F0502020204030204" pitchFamily="34" charset="0"/>
              </a:rPr>
              <a:t>secondo l’art. 47 del DdL della Manovra 2025</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it-IT" sz="1800" dirty="0">
                <a:solidFill>
                  <a:srgbClr val="00457D"/>
                </a:solidFill>
                <a:effectLst/>
                <a:latin typeface="Cambria" panose="02040503050406030204" pitchFamily="18" charset="0"/>
                <a:ea typeface="Calibri" panose="020F0502020204030204" pitchFamily="34" charset="0"/>
                <a:cs typeface="Calibri" panose="020F0502020204030204" pitchFamily="34" charset="0"/>
              </a:rPr>
              <a:t>(importi in milioni di euro)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Immagine 3">
            <a:extLst>
              <a:ext uri="{FF2B5EF4-FFF2-40B4-BE49-F238E27FC236}">
                <a16:creationId xmlns:a16="http://schemas.microsoft.com/office/drawing/2014/main" id="{398F25A4-6B22-488C-AA99-2ACBBB3C2F5D}"/>
              </a:ext>
            </a:extLst>
          </p:cNvPr>
          <p:cNvPicPr>
            <a:picLocks noChangeAspect="1"/>
          </p:cNvPicPr>
          <p:nvPr/>
        </p:nvPicPr>
        <p:blipFill>
          <a:blip r:embed="rId3"/>
          <a:stretch>
            <a:fillRect/>
          </a:stretch>
        </p:blipFill>
        <p:spPr>
          <a:xfrm>
            <a:off x="0" y="1340768"/>
            <a:ext cx="10080000" cy="4179512"/>
          </a:xfrm>
          <a:prstGeom prst="rect">
            <a:avLst/>
          </a:prstGeom>
        </p:spPr>
      </p:pic>
    </p:spTree>
    <p:extLst>
      <p:ext uri="{BB962C8B-B14F-4D97-AF65-F5344CB8AC3E}">
        <p14:creationId xmlns:p14="http://schemas.microsoft.com/office/powerpoint/2010/main" val="2531092257"/>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8" name="CasellaDiTesto 7">
            <a:extLst>
              <a:ext uri="{FF2B5EF4-FFF2-40B4-BE49-F238E27FC236}">
                <a16:creationId xmlns:a16="http://schemas.microsoft.com/office/drawing/2014/main" id="{B2B9E39C-E131-4D72-85D2-A26C8BEEE0EA}"/>
              </a:ext>
            </a:extLst>
          </p:cNvPr>
          <p:cNvSpPr txBox="1"/>
          <p:nvPr/>
        </p:nvSpPr>
        <p:spPr>
          <a:xfrm>
            <a:off x="463500" y="117713"/>
            <a:ext cx="9360000" cy="461665"/>
          </a:xfrm>
          <a:prstGeom prst="rect">
            <a:avLst/>
          </a:prstGeom>
          <a:noFill/>
        </p:spPr>
        <p:txBody>
          <a:bodyPr wrap="square">
            <a:spAutoFit/>
          </a:bodyPr>
          <a:lstStyle/>
          <a:p>
            <a:pPr algn="ctr"/>
            <a:r>
              <a:rPr lang="it-IT" sz="2400" b="1" dirty="0">
                <a:solidFill>
                  <a:srgbClr val="00457D"/>
                </a:solidFill>
                <a:effectLst/>
                <a:latin typeface="Cambria" panose="02040503050406030204" pitchFamily="18" charset="0"/>
                <a:ea typeface="SimSun" panose="02010600030101010101" pitchFamily="2" charset="-122"/>
                <a:cs typeface="Arial" panose="020B0604020202020204" pitchFamily="34" charset="0"/>
              </a:rPr>
              <a:t>Fabbisogno Sanitario Nazionale: trend 2010-2030</a:t>
            </a:r>
            <a:endParaRPr lang="it-IT" sz="2400" dirty="0"/>
          </a:p>
        </p:txBody>
      </p:sp>
      <p:pic>
        <p:nvPicPr>
          <p:cNvPr id="2" name="Immagine 1">
            <a:extLst>
              <a:ext uri="{FF2B5EF4-FFF2-40B4-BE49-F238E27FC236}">
                <a16:creationId xmlns:a16="http://schemas.microsoft.com/office/drawing/2014/main" id="{6968D653-81CF-49EF-BF20-8292F5399A7D}"/>
              </a:ext>
            </a:extLst>
          </p:cNvPr>
          <p:cNvPicPr>
            <a:picLocks noChangeAspect="1"/>
          </p:cNvPicPr>
          <p:nvPr/>
        </p:nvPicPr>
        <p:blipFill>
          <a:blip r:embed="rId3"/>
          <a:stretch>
            <a:fillRect/>
          </a:stretch>
        </p:blipFill>
        <p:spPr>
          <a:xfrm>
            <a:off x="0" y="590518"/>
            <a:ext cx="10080000" cy="5700570"/>
          </a:xfrm>
          <a:prstGeom prst="rect">
            <a:avLst/>
          </a:prstGeom>
        </p:spPr>
      </p:pic>
      <p:cxnSp>
        <p:nvCxnSpPr>
          <p:cNvPr id="4" name="Connettore diritto 3">
            <a:extLst>
              <a:ext uri="{FF2B5EF4-FFF2-40B4-BE49-F238E27FC236}">
                <a16:creationId xmlns:a16="http://schemas.microsoft.com/office/drawing/2014/main" id="{524F8854-AD11-4AAC-923C-4DF16D953985}"/>
              </a:ext>
            </a:extLst>
          </p:cNvPr>
          <p:cNvCxnSpPr/>
          <p:nvPr/>
        </p:nvCxnSpPr>
        <p:spPr>
          <a:xfrm>
            <a:off x="7159724" y="836712"/>
            <a:ext cx="0" cy="500400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13F222B5-A6D0-4E27-B5FF-E39CA520A1FF}"/>
              </a:ext>
            </a:extLst>
          </p:cNvPr>
          <p:cNvSpPr txBox="1"/>
          <p:nvPr/>
        </p:nvSpPr>
        <p:spPr>
          <a:xfrm>
            <a:off x="7167368" y="4437112"/>
            <a:ext cx="2770310" cy="338554"/>
          </a:xfrm>
          <a:prstGeom prst="rect">
            <a:avLst/>
          </a:prstGeom>
          <a:noFill/>
        </p:spPr>
        <p:txBody>
          <a:bodyPr wrap="none" rtlCol="0">
            <a:spAutoFit/>
          </a:bodyPr>
          <a:lstStyle/>
          <a:p>
            <a:r>
              <a:rPr lang="it-IT" sz="1600" b="1" dirty="0">
                <a:solidFill>
                  <a:srgbClr val="00457D"/>
                </a:solidFill>
                <a:latin typeface="Cambria" panose="02040503050406030204" pitchFamily="18" charset="0"/>
                <a:ea typeface="Cambria" panose="02040503050406030204" pitchFamily="18" charset="0"/>
              </a:rPr>
              <a:t>FSN post DdL Bilancio 2025</a:t>
            </a:r>
          </a:p>
        </p:txBody>
      </p:sp>
    </p:spTree>
    <p:extLst>
      <p:ext uri="{BB962C8B-B14F-4D97-AF65-F5344CB8AC3E}">
        <p14:creationId xmlns:p14="http://schemas.microsoft.com/office/powerpoint/2010/main" val="214002959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Nino\AppData\Local\Microsoft\Windows\Temporary Internet Files\Content.Outlook\4ICJPVPN\firma_stilo.png">
            <a:extLst>
              <a:ext uri="{FF2B5EF4-FFF2-40B4-BE49-F238E27FC236}">
                <a16:creationId xmlns:a16="http://schemas.microsoft.com/office/drawing/2014/main" id="{7F4758C2-F096-48A7-88ED-E8A2D9F682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31" t="25488" r="4996" b="1696"/>
          <a:stretch/>
        </p:blipFill>
        <p:spPr bwMode="auto">
          <a:xfrm>
            <a:off x="5051439" y="4581128"/>
            <a:ext cx="5040000" cy="2279284"/>
          </a:xfrm>
          <a:prstGeom prst="rect">
            <a:avLst/>
          </a:prstGeom>
          <a:noFill/>
          <a:extLst>
            <a:ext uri="{909E8E84-426E-40DD-AFC4-6F175D3DCCD1}">
              <a14:hiddenFill xmlns:a14="http://schemas.microsoft.com/office/drawing/2010/main">
                <a:solidFill>
                  <a:srgbClr val="FFFFFF"/>
                </a:solidFill>
              </a14:hiddenFill>
            </a:ext>
          </a:extLst>
        </p:spPr>
      </p:pic>
      <p:sp>
        <p:nvSpPr>
          <p:cNvPr id="395266" name="Rectangle 2"/>
          <p:cNvSpPr>
            <a:spLocks noGrp="1" noChangeArrowheads="1"/>
          </p:cNvSpPr>
          <p:nvPr>
            <p:ph idx="1"/>
          </p:nvPr>
        </p:nvSpPr>
        <p:spPr>
          <a:xfrm>
            <a:off x="30932" y="980727"/>
            <a:ext cx="9923468" cy="5385003"/>
          </a:xfrm>
        </p:spPr>
        <p:txBody>
          <a:bodyPr>
            <a:normAutofit/>
          </a:bodyPr>
          <a:lstStyle/>
          <a:p>
            <a:pPr marL="457113" indent="-457113">
              <a:lnSpc>
                <a:spcPct val="110000"/>
              </a:lnSpc>
              <a:spcBef>
                <a:spcPts val="0"/>
              </a:spcBef>
              <a:spcAft>
                <a:spcPts val="600"/>
              </a:spcAft>
            </a:pPr>
            <a:r>
              <a:rPr lang="it-IT" sz="2800" dirty="0">
                <a:solidFill>
                  <a:srgbClr val="00457D"/>
                </a:solidFill>
                <a:latin typeface="Calibri" pitchFamily="34" charset="0"/>
              </a:rPr>
              <a:t>La Fondazione GIMBE è un’organizzazione non-profit indipendente che ha l’obiettivo di tutelare l’integrità della scienza e di ottenere il massimo ritorno in termini di salute dal denaro investito in sanità</a:t>
            </a:r>
          </a:p>
          <a:p>
            <a:pPr marL="457113" indent="-457113">
              <a:lnSpc>
                <a:spcPct val="110000"/>
              </a:lnSpc>
              <a:spcBef>
                <a:spcPts val="0"/>
              </a:spcBef>
              <a:spcAft>
                <a:spcPts val="600"/>
              </a:spcAft>
            </a:pPr>
            <a:r>
              <a:rPr lang="it-IT" sz="2800" dirty="0">
                <a:solidFill>
                  <a:srgbClr val="00457D"/>
                </a:solidFill>
                <a:latin typeface="Calibri" pitchFamily="34" charset="0"/>
              </a:rPr>
              <a:t>Le valutazioni contenute nella presente audizione sono espresse in assenza di alcun conflitto di interesse di categoria </a:t>
            </a:r>
          </a:p>
          <a:p>
            <a:pPr marL="457113" indent="-457113">
              <a:lnSpc>
                <a:spcPct val="110000"/>
              </a:lnSpc>
              <a:spcBef>
                <a:spcPts val="0"/>
              </a:spcBef>
              <a:spcAft>
                <a:spcPts val="600"/>
              </a:spcAft>
            </a:pPr>
            <a:r>
              <a:rPr lang="it-IT" sz="2800" dirty="0">
                <a:solidFill>
                  <a:srgbClr val="00457D"/>
                </a:solidFill>
                <a:latin typeface="Calibri" pitchFamily="34" charset="0"/>
              </a:rPr>
              <a:t>Singoli parlamentari e gruppi parlamentari, oltre che soggetti terzi, non hanno influenzato in alcun modo le analisi esposte nella presente audizione</a:t>
            </a:r>
          </a:p>
        </p:txBody>
      </p:sp>
      <p:sp>
        <p:nvSpPr>
          <p:cNvPr id="3075" name="Text Box 4"/>
          <p:cNvSpPr txBox="1">
            <a:spLocks noChangeArrowheads="1"/>
          </p:cNvSpPr>
          <p:nvPr/>
        </p:nvSpPr>
        <p:spPr bwMode="auto">
          <a:xfrm>
            <a:off x="3814795" y="265113"/>
            <a:ext cx="2584391" cy="634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3" tIns="45712" rIns="91423" bIns="45712">
            <a:spAutoFit/>
          </a:bodyPr>
          <a:lstStyle>
            <a:lvl1pPr eaLnBrk="0" hangingPunct="0">
              <a:defRPr sz="2800">
                <a:solidFill>
                  <a:srgbClr val="FFFF99"/>
                </a:solidFill>
                <a:latin typeface="Arial" charset="0"/>
                <a:cs typeface="Arial" charset="0"/>
              </a:defRPr>
            </a:lvl1pPr>
            <a:lvl2pPr marL="742950" indent="-285750" eaLnBrk="0" hangingPunct="0">
              <a:defRPr sz="2800">
                <a:solidFill>
                  <a:srgbClr val="FFFF99"/>
                </a:solidFill>
                <a:latin typeface="Arial" charset="0"/>
                <a:cs typeface="Arial" charset="0"/>
              </a:defRPr>
            </a:lvl2pPr>
            <a:lvl3pPr marL="1143000" indent="-228600" eaLnBrk="0" hangingPunct="0">
              <a:defRPr sz="2800">
                <a:solidFill>
                  <a:srgbClr val="FFFF99"/>
                </a:solidFill>
                <a:latin typeface="Arial" charset="0"/>
                <a:cs typeface="Arial" charset="0"/>
              </a:defRPr>
            </a:lvl3pPr>
            <a:lvl4pPr marL="1600200" indent="-228600" eaLnBrk="0" hangingPunct="0">
              <a:defRPr sz="2800">
                <a:solidFill>
                  <a:srgbClr val="FFFF99"/>
                </a:solidFill>
                <a:latin typeface="Arial" charset="0"/>
                <a:cs typeface="Arial" charset="0"/>
              </a:defRPr>
            </a:lvl4pPr>
            <a:lvl5pPr marL="2057400" indent="-228600" eaLnBrk="0" hangingPunct="0">
              <a:defRPr sz="2800">
                <a:solidFill>
                  <a:srgbClr val="FFFF99"/>
                </a:solidFill>
                <a:latin typeface="Arial" charset="0"/>
                <a:cs typeface="Arial" charset="0"/>
              </a:defRPr>
            </a:lvl5pPr>
            <a:lvl6pPr marL="2514600" indent="-228600" eaLnBrk="0" fontAlgn="base" hangingPunct="0">
              <a:spcBef>
                <a:spcPct val="0"/>
              </a:spcBef>
              <a:spcAft>
                <a:spcPct val="0"/>
              </a:spcAft>
              <a:defRPr sz="2800">
                <a:solidFill>
                  <a:srgbClr val="FFFF99"/>
                </a:solidFill>
                <a:latin typeface="Arial" charset="0"/>
                <a:cs typeface="Arial" charset="0"/>
              </a:defRPr>
            </a:lvl6pPr>
            <a:lvl7pPr marL="2971800" indent="-228600" eaLnBrk="0" fontAlgn="base" hangingPunct="0">
              <a:spcBef>
                <a:spcPct val="0"/>
              </a:spcBef>
              <a:spcAft>
                <a:spcPct val="0"/>
              </a:spcAft>
              <a:defRPr sz="2800">
                <a:solidFill>
                  <a:srgbClr val="FFFF99"/>
                </a:solidFill>
                <a:latin typeface="Arial" charset="0"/>
                <a:cs typeface="Arial" charset="0"/>
              </a:defRPr>
            </a:lvl7pPr>
            <a:lvl8pPr marL="3429000" indent="-228600" eaLnBrk="0" fontAlgn="base" hangingPunct="0">
              <a:spcBef>
                <a:spcPct val="0"/>
              </a:spcBef>
              <a:spcAft>
                <a:spcPct val="0"/>
              </a:spcAft>
              <a:defRPr sz="2800">
                <a:solidFill>
                  <a:srgbClr val="FFFF99"/>
                </a:solidFill>
                <a:latin typeface="Arial" charset="0"/>
                <a:cs typeface="Arial" charset="0"/>
              </a:defRPr>
            </a:lvl8pPr>
            <a:lvl9pPr marL="3886200" indent="-228600" eaLnBrk="0" fontAlgn="base" hangingPunct="0">
              <a:spcBef>
                <a:spcPct val="0"/>
              </a:spcBef>
              <a:spcAft>
                <a:spcPct val="0"/>
              </a:spcAft>
              <a:defRPr sz="2800">
                <a:solidFill>
                  <a:srgbClr val="FFFF99"/>
                </a:solidFill>
                <a:latin typeface="Arial" charset="0"/>
                <a:cs typeface="Arial" charset="0"/>
              </a:defRPr>
            </a:lvl9pPr>
          </a:lstStyle>
          <a:p>
            <a:pPr algn="ctr" defTabSz="914271" fontAlgn="base">
              <a:lnSpc>
                <a:spcPct val="80000"/>
              </a:lnSpc>
              <a:spcBef>
                <a:spcPct val="0"/>
              </a:spcBef>
              <a:spcAft>
                <a:spcPct val="0"/>
              </a:spcAft>
            </a:pPr>
            <a:r>
              <a:rPr lang="it-IT" sz="4400" b="1" dirty="0">
                <a:solidFill>
                  <a:srgbClr val="C00000"/>
                </a:solidFill>
                <a:latin typeface="Calibri" pitchFamily="34" charset="0"/>
              </a:rPr>
              <a:t>Disclosure</a:t>
            </a:r>
            <a:endParaRPr lang="it-IT" sz="4400" b="1" i="1" dirty="0">
              <a:solidFill>
                <a:srgbClr val="C00000"/>
              </a:solidFill>
              <a:latin typeface="Calibri" pitchFamily="34" charset="0"/>
            </a:endParaRPr>
          </a:p>
        </p:txBody>
      </p:sp>
      <p:sp>
        <p:nvSpPr>
          <p:cNvPr id="3076" name="Rectangle 2"/>
          <p:cNvSpPr>
            <a:spLocks noChangeArrowheads="1"/>
          </p:cNvSpPr>
          <p:nvPr/>
        </p:nvSpPr>
        <p:spPr bwMode="auto">
          <a:xfrm>
            <a:off x="10098093" y="0"/>
            <a:ext cx="179387" cy="6858000"/>
          </a:xfrm>
          <a:prstGeom prst="rect">
            <a:avLst/>
          </a:prstGeom>
          <a:solidFill>
            <a:srgbClr val="00457D"/>
          </a:solidFill>
          <a:ln w="9525">
            <a:solidFill>
              <a:srgbClr val="00457D"/>
            </a:solidFill>
            <a:miter lim="800000"/>
            <a:headEnd/>
            <a:tailEnd/>
          </a:ln>
        </p:spPr>
        <p:txBody>
          <a:bodyPr lIns="91423" tIns="45712" rIns="91423" bIns="45712"/>
          <a:lstStyle/>
          <a:p>
            <a:pPr algn="ctr" defTabSz="914271" eaLnBrk="0" fontAlgn="base" hangingPunct="0">
              <a:spcBef>
                <a:spcPct val="0"/>
              </a:spcBef>
              <a:spcAft>
                <a:spcPct val="0"/>
              </a:spcAft>
              <a:buFontTx/>
              <a:buChar char="•"/>
            </a:pPr>
            <a:endParaRPr lang="it-IT" sz="2800" dirty="0">
              <a:solidFill>
                <a:srgbClr val="FFFF99"/>
              </a:solidFill>
              <a:latin typeface="Arial" charset="0"/>
              <a:cs typeface="Arial" charset="0"/>
            </a:endParaRPr>
          </a:p>
        </p:txBody>
      </p:sp>
      <p:pic>
        <p:nvPicPr>
          <p:cNvPr id="3077" name="Picture 4" descr="C:\Users\elena.GIMBE\Desktop\Logo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1"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287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8" name="CasellaDiTesto 7">
            <a:extLst>
              <a:ext uri="{FF2B5EF4-FFF2-40B4-BE49-F238E27FC236}">
                <a16:creationId xmlns:a16="http://schemas.microsoft.com/office/drawing/2014/main" id="{B2B9E39C-E131-4D72-85D2-A26C8BEEE0EA}"/>
              </a:ext>
            </a:extLst>
          </p:cNvPr>
          <p:cNvSpPr txBox="1"/>
          <p:nvPr/>
        </p:nvSpPr>
        <p:spPr>
          <a:xfrm>
            <a:off x="463500" y="117713"/>
            <a:ext cx="9360000" cy="461665"/>
          </a:xfrm>
          <a:prstGeom prst="rect">
            <a:avLst/>
          </a:prstGeom>
          <a:noFill/>
        </p:spPr>
        <p:txBody>
          <a:bodyPr wrap="square">
            <a:spAutoFit/>
          </a:bodyPr>
          <a:lstStyle/>
          <a:p>
            <a:pPr algn="ctr"/>
            <a:r>
              <a:rPr lang="it-IT" sz="2400" b="1" dirty="0">
                <a:solidFill>
                  <a:srgbClr val="00457D"/>
                </a:solidFill>
                <a:effectLst/>
                <a:latin typeface="Cambria" panose="02040503050406030204" pitchFamily="18" charset="0"/>
                <a:ea typeface="SimSun" panose="02010600030101010101" pitchFamily="2" charset="-122"/>
                <a:cs typeface="Arial" panose="020B0604020202020204" pitchFamily="34" charset="0"/>
              </a:rPr>
              <a:t>Legge di Bilancio 2025: aumento FSN rispetto all’anno precedente</a:t>
            </a:r>
            <a:endParaRPr lang="it-IT" sz="2400" dirty="0"/>
          </a:p>
        </p:txBody>
      </p:sp>
      <p:pic>
        <p:nvPicPr>
          <p:cNvPr id="3" name="Immagine 2">
            <a:extLst>
              <a:ext uri="{FF2B5EF4-FFF2-40B4-BE49-F238E27FC236}">
                <a16:creationId xmlns:a16="http://schemas.microsoft.com/office/drawing/2014/main" id="{F9EBF3AC-EA91-44A4-8887-7C50EFA45D03}"/>
              </a:ext>
            </a:extLst>
          </p:cNvPr>
          <p:cNvPicPr>
            <a:picLocks noChangeAspect="1"/>
          </p:cNvPicPr>
          <p:nvPr/>
        </p:nvPicPr>
        <p:blipFill>
          <a:blip r:embed="rId3"/>
          <a:stretch>
            <a:fillRect/>
          </a:stretch>
        </p:blipFill>
        <p:spPr>
          <a:xfrm>
            <a:off x="9524" y="764704"/>
            <a:ext cx="9888569" cy="4889416"/>
          </a:xfrm>
          <a:prstGeom prst="rect">
            <a:avLst/>
          </a:prstGeom>
        </p:spPr>
      </p:pic>
    </p:spTree>
    <p:extLst>
      <p:ext uri="{BB962C8B-B14F-4D97-AF65-F5344CB8AC3E}">
        <p14:creationId xmlns:p14="http://schemas.microsoft.com/office/powerpoint/2010/main" val="198932894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8" name="CasellaDiTesto 7">
            <a:extLst>
              <a:ext uri="{FF2B5EF4-FFF2-40B4-BE49-F238E27FC236}">
                <a16:creationId xmlns:a16="http://schemas.microsoft.com/office/drawing/2014/main" id="{B2B9E39C-E131-4D72-85D2-A26C8BEEE0EA}"/>
              </a:ext>
            </a:extLst>
          </p:cNvPr>
          <p:cNvSpPr txBox="1"/>
          <p:nvPr/>
        </p:nvSpPr>
        <p:spPr>
          <a:xfrm>
            <a:off x="102940" y="117713"/>
            <a:ext cx="9807033" cy="461665"/>
          </a:xfrm>
          <a:prstGeom prst="rect">
            <a:avLst/>
          </a:prstGeom>
          <a:noFill/>
        </p:spPr>
        <p:txBody>
          <a:bodyPr wrap="square">
            <a:spAutoFit/>
          </a:bodyPr>
          <a:lstStyle/>
          <a:p>
            <a:pPr algn="ctr"/>
            <a:r>
              <a:rPr lang="it-IT" sz="2400" b="1" dirty="0">
                <a:solidFill>
                  <a:srgbClr val="00457D"/>
                </a:solidFill>
                <a:effectLst/>
                <a:latin typeface="Cambria" panose="02040503050406030204" pitchFamily="18" charset="0"/>
                <a:ea typeface="SimSun" panose="02010600030101010101" pitchFamily="2" charset="-122"/>
                <a:cs typeface="Arial" panose="020B0604020202020204" pitchFamily="34" charset="0"/>
              </a:rPr>
              <a:t>Fabbisogno Sanitario Nazionale 2025-2030: </a:t>
            </a:r>
            <a:r>
              <a:rPr lang="it-IT" sz="2400" b="1" dirty="0">
                <a:solidFill>
                  <a:srgbClr val="00457D"/>
                </a:solidFill>
                <a:latin typeface="Cambria" panose="02040503050406030204" pitchFamily="18" charset="0"/>
                <a:ea typeface="SimSun" panose="02010600030101010101" pitchFamily="2" charset="-122"/>
                <a:cs typeface="Arial" panose="020B0604020202020204" pitchFamily="34" charset="0"/>
              </a:rPr>
              <a:t>i</a:t>
            </a:r>
            <a:r>
              <a:rPr lang="it-IT" sz="2400" b="1" dirty="0">
                <a:solidFill>
                  <a:srgbClr val="00457D"/>
                </a:solidFill>
                <a:effectLst/>
                <a:latin typeface="Cambria" panose="02040503050406030204" pitchFamily="18" charset="0"/>
                <a:ea typeface="SimSun" panose="02010600030101010101" pitchFamily="2" charset="-122"/>
                <a:cs typeface="Arial" panose="020B0604020202020204" pitchFamily="34" charset="0"/>
              </a:rPr>
              <a:t>ncremento percentuale</a:t>
            </a:r>
            <a:endParaRPr lang="it-IT" sz="2400" dirty="0"/>
          </a:p>
        </p:txBody>
      </p:sp>
      <p:pic>
        <p:nvPicPr>
          <p:cNvPr id="2" name="Immagine 1">
            <a:extLst>
              <a:ext uri="{FF2B5EF4-FFF2-40B4-BE49-F238E27FC236}">
                <a16:creationId xmlns:a16="http://schemas.microsoft.com/office/drawing/2014/main" id="{F3713B1F-3949-4C55-97F5-6CC02E61CA38}"/>
              </a:ext>
            </a:extLst>
          </p:cNvPr>
          <p:cNvPicPr>
            <a:picLocks noChangeAspect="1"/>
          </p:cNvPicPr>
          <p:nvPr/>
        </p:nvPicPr>
        <p:blipFill>
          <a:blip r:embed="rId3"/>
          <a:stretch>
            <a:fillRect/>
          </a:stretch>
        </p:blipFill>
        <p:spPr>
          <a:xfrm>
            <a:off x="16467" y="876304"/>
            <a:ext cx="10080000" cy="4928960"/>
          </a:xfrm>
          <a:prstGeom prst="rect">
            <a:avLst/>
          </a:prstGeom>
        </p:spPr>
      </p:pic>
    </p:spTree>
    <p:extLst>
      <p:ext uri="{BB962C8B-B14F-4D97-AF65-F5344CB8AC3E}">
        <p14:creationId xmlns:p14="http://schemas.microsoft.com/office/powerpoint/2010/main" val="274399812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8" name="CasellaDiTesto 7">
            <a:extLst>
              <a:ext uri="{FF2B5EF4-FFF2-40B4-BE49-F238E27FC236}">
                <a16:creationId xmlns:a16="http://schemas.microsoft.com/office/drawing/2014/main" id="{B2B9E39C-E131-4D72-85D2-A26C8BEEE0EA}"/>
              </a:ext>
            </a:extLst>
          </p:cNvPr>
          <p:cNvSpPr txBox="1"/>
          <p:nvPr/>
        </p:nvSpPr>
        <p:spPr>
          <a:xfrm>
            <a:off x="463500" y="117713"/>
            <a:ext cx="9360000" cy="461665"/>
          </a:xfrm>
          <a:prstGeom prst="rect">
            <a:avLst/>
          </a:prstGeom>
          <a:noFill/>
        </p:spPr>
        <p:txBody>
          <a:bodyPr wrap="square">
            <a:spAutoFit/>
          </a:bodyPr>
          <a:lstStyle/>
          <a:p>
            <a:pPr algn="ctr"/>
            <a:r>
              <a:rPr lang="it-IT" sz="2400" b="1" dirty="0">
                <a:solidFill>
                  <a:srgbClr val="00457D"/>
                </a:solidFill>
                <a:effectLst/>
                <a:latin typeface="Cambria" panose="02040503050406030204" pitchFamily="18" charset="0"/>
                <a:ea typeface="SimSun" panose="02010600030101010101" pitchFamily="2" charset="-122"/>
                <a:cs typeface="Arial" panose="020B0604020202020204" pitchFamily="34" charset="0"/>
              </a:rPr>
              <a:t>Fabbisogno Sanitario Nazionale in % del PIL: trend 2023-2029</a:t>
            </a:r>
            <a:endParaRPr lang="it-IT" sz="2400" dirty="0"/>
          </a:p>
        </p:txBody>
      </p:sp>
      <p:pic>
        <p:nvPicPr>
          <p:cNvPr id="4" name="Immagine 3">
            <a:extLst>
              <a:ext uri="{FF2B5EF4-FFF2-40B4-BE49-F238E27FC236}">
                <a16:creationId xmlns:a16="http://schemas.microsoft.com/office/drawing/2014/main" id="{EC26CD12-21AA-4BC3-8135-84D2990219FE}"/>
              </a:ext>
            </a:extLst>
          </p:cNvPr>
          <p:cNvPicPr>
            <a:picLocks noChangeAspect="1"/>
          </p:cNvPicPr>
          <p:nvPr/>
        </p:nvPicPr>
        <p:blipFill>
          <a:blip r:embed="rId3"/>
          <a:stretch>
            <a:fillRect/>
          </a:stretch>
        </p:blipFill>
        <p:spPr>
          <a:xfrm>
            <a:off x="0" y="724484"/>
            <a:ext cx="10080000" cy="5300191"/>
          </a:xfrm>
          <a:prstGeom prst="rect">
            <a:avLst/>
          </a:prstGeom>
        </p:spPr>
      </p:pic>
    </p:spTree>
    <p:extLst>
      <p:ext uri="{BB962C8B-B14F-4D97-AF65-F5344CB8AC3E}">
        <p14:creationId xmlns:p14="http://schemas.microsoft.com/office/powerpoint/2010/main" val="218294983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8" name="CasellaDiTesto 7">
            <a:extLst>
              <a:ext uri="{FF2B5EF4-FFF2-40B4-BE49-F238E27FC236}">
                <a16:creationId xmlns:a16="http://schemas.microsoft.com/office/drawing/2014/main" id="{B2B9E39C-E131-4D72-85D2-A26C8BEEE0EA}"/>
              </a:ext>
            </a:extLst>
          </p:cNvPr>
          <p:cNvSpPr txBox="1"/>
          <p:nvPr/>
        </p:nvSpPr>
        <p:spPr>
          <a:xfrm>
            <a:off x="463500" y="117713"/>
            <a:ext cx="9360000" cy="461665"/>
          </a:xfrm>
          <a:prstGeom prst="rect">
            <a:avLst/>
          </a:prstGeom>
          <a:noFill/>
        </p:spPr>
        <p:txBody>
          <a:bodyPr wrap="square">
            <a:spAutoFit/>
          </a:bodyPr>
          <a:lstStyle/>
          <a:p>
            <a:pPr algn="ctr"/>
            <a:r>
              <a:rPr lang="it-IT" sz="2400" b="1" dirty="0">
                <a:solidFill>
                  <a:srgbClr val="00457D"/>
                </a:solidFill>
                <a:latin typeface="Cambria" panose="02040503050406030204" pitchFamily="18" charset="0"/>
                <a:ea typeface="SimSun" panose="02010600030101010101" pitchFamily="2" charset="-122"/>
                <a:cs typeface="Arial" panose="020B0604020202020204" pitchFamily="34" charset="0"/>
              </a:rPr>
              <a:t>Incremento percentuale del PIL e del FSN: 2024-2029</a:t>
            </a:r>
            <a:endParaRPr lang="it-IT" sz="2400" dirty="0"/>
          </a:p>
        </p:txBody>
      </p:sp>
      <p:pic>
        <p:nvPicPr>
          <p:cNvPr id="4" name="Immagine 3">
            <a:extLst>
              <a:ext uri="{FF2B5EF4-FFF2-40B4-BE49-F238E27FC236}">
                <a16:creationId xmlns:a16="http://schemas.microsoft.com/office/drawing/2014/main" id="{1C8BC0AE-0244-4D0D-A7EB-7EB3DDFA20F5}"/>
              </a:ext>
            </a:extLst>
          </p:cNvPr>
          <p:cNvPicPr>
            <a:picLocks noChangeAspect="1"/>
          </p:cNvPicPr>
          <p:nvPr/>
        </p:nvPicPr>
        <p:blipFill>
          <a:blip r:embed="rId3"/>
          <a:stretch>
            <a:fillRect/>
          </a:stretch>
        </p:blipFill>
        <p:spPr>
          <a:xfrm>
            <a:off x="32052" y="620688"/>
            <a:ext cx="10080000" cy="5300191"/>
          </a:xfrm>
          <a:prstGeom prst="rect">
            <a:avLst/>
          </a:prstGeom>
        </p:spPr>
      </p:pic>
    </p:spTree>
    <p:extLst>
      <p:ext uri="{BB962C8B-B14F-4D97-AF65-F5344CB8AC3E}">
        <p14:creationId xmlns:p14="http://schemas.microsoft.com/office/powerpoint/2010/main" val="396799240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8" name="CasellaDiTesto 7">
            <a:extLst>
              <a:ext uri="{FF2B5EF4-FFF2-40B4-BE49-F238E27FC236}">
                <a16:creationId xmlns:a16="http://schemas.microsoft.com/office/drawing/2014/main" id="{B2B9E39C-E131-4D72-85D2-A26C8BEEE0EA}"/>
              </a:ext>
            </a:extLst>
          </p:cNvPr>
          <p:cNvSpPr txBox="1"/>
          <p:nvPr/>
        </p:nvSpPr>
        <p:spPr>
          <a:xfrm>
            <a:off x="463500" y="117713"/>
            <a:ext cx="9360000" cy="461665"/>
          </a:xfrm>
          <a:prstGeom prst="rect">
            <a:avLst/>
          </a:prstGeom>
          <a:noFill/>
        </p:spPr>
        <p:txBody>
          <a:bodyPr wrap="square">
            <a:spAutoFit/>
          </a:bodyPr>
          <a:lstStyle/>
          <a:p>
            <a:pPr algn="ctr"/>
            <a:r>
              <a:rPr lang="it-IT" sz="2400" b="1" dirty="0">
                <a:solidFill>
                  <a:srgbClr val="00457D"/>
                </a:solidFill>
                <a:effectLst/>
                <a:latin typeface="Cambria" panose="02040503050406030204" pitchFamily="18" charset="0"/>
                <a:ea typeface="SimSun" panose="02010600030101010101" pitchFamily="2" charset="-122"/>
                <a:cs typeface="Arial" panose="020B0604020202020204" pitchFamily="34" charset="0"/>
              </a:rPr>
              <a:t>Fabbisogno Sanitario Nazionale: trend 2012-2029</a:t>
            </a:r>
            <a:endParaRPr lang="it-IT" sz="2400" dirty="0"/>
          </a:p>
        </p:txBody>
      </p:sp>
      <p:pic>
        <p:nvPicPr>
          <p:cNvPr id="3" name="Immagine 2">
            <a:extLst>
              <a:ext uri="{FF2B5EF4-FFF2-40B4-BE49-F238E27FC236}">
                <a16:creationId xmlns:a16="http://schemas.microsoft.com/office/drawing/2014/main" id="{F7F911F0-15CA-4C77-B006-D710AB5DCDE6}"/>
              </a:ext>
            </a:extLst>
          </p:cNvPr>
          <p:cNvPicPr>
            <a:picLocks noChangeAspect="1"/>
          </p:cNvPicPr>
          <p:nvPr/>
        </p:nvPicPr>
        <p:blipFill>
          <a:blip r:embed="rId3"/>
          <a:stretch>
            <a:fillRect/>
          </a:stretch>
        </p:blipFill>
        <p:spPr>
          <a:xfrm>
            <a:off x="19914" y="764704"/>
            <a:ext cx="10080000" cy="4615006"/>
          </a:xfrm>
          <a:prstGeom prst="rect">
            <a:avLst/>
          </a:prstGeom>
        </p:spPr>
      </p:pic>
      <p:sp>
        <p:nvSpPr>
          <p:cNvPr id="7" name="CasellaDiTesto 6">
            <a:extLst>
              <a:ext uri="{FF2B5EF4-FFF2-40B4-BE49-F238E27FC236}">
                <a16:creationId xmlns:a16="http://schemas.microsoft.com/office/drawing/2014/main" id="{69EBD2B8-C3E3-4A86-BFD2-F5099511B343}"/>
              </a:ext>
            </a:extLst>
          </p:cNvPr>
          <p:cNvSpPr txBox="1"/>
          <p:nvPr/>
        </p:nvSpPr>
        <p:spPr>
          <a:xfrm>
            <a:off x="2263180" y="5553673"/>
            <a:ext cx="7552654" cy="646331"/>
          </a:xfrm>
          <a:prstGeom prst="rect">
            <a:avLst/>
          </a:prstGeom>
          <a:noFill/>
        </p:spPr>
        <p:txBody>
          <a:bodyPr wrap="square" rtlCol="0">
            <a:spAutoFit/>
          </a:bodyPr>
          <a:lstStyle/>
          <a:p>
            <a:pPr algn="r"/>
            <a:r>
              <a:rPr lang="it-IT" i="1" dirty="0">
                <a:solidFill>
                  <a:srgbClr val="00457D"/>
                </a:solidFill>
              </a:rPr>
              <a:t>Dati FSN: Corte dei Conti (2012-2024), DdL Legge di Bilancio 2025 (2025-2029) Stime PIL 2024-2029: da Piano Strutturale di Bilancio di medio termine</a:t>
            </a:r>
          </a:p>
        </p:txBody>
      </p:sp>
      <p:cxnSp>
        <p:nvCxnSpPr>
          <p:cNvPr id="11" name="Connettore diritto 10">
            <a:extLst>
              <a:ext uri="{FF2B5EF4-FFF2-40B4-BE49-F238E27FC236}">
                <a16:creationId xmlns:a16="http://schemas.microsoft.com/office/drawing/2014/main" id="{94E4E1DD-F94B-471D-871C-C9409B952F95}"/>
              </a:ext>
            </a:extLst>
          </p:cNvPr>
          <p:cNvCxnSpPr/>
          <p:nvPr/>
        </p:nvCxnSpPr>
        <p:spPr>
          <a:xfrm>
            <a:off x="1454032" y="1950952"/>
            <a:ext cx="7488832" cy="432047"/>
          </a:xfrm>
          <a:prstGeom prst="line">
            <a:avLst/>
          </a:prstGeom>
          <a:ln w="28575">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31022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098092" y="0"/>
            <a:ext cx="179387" cy="6858000"/>
          </a:xfrm>
          <a:prstGeom prst="rect">
            <a:avLst/>
          </a:prstGeom>
          <a:solidFill>
            <a:srgbClr val="00457D"/>
          </a:solidFill>
          <a:ln w="9525">
            <a:solidFill>
              <a:srgbClr val="00457D"/>
            </a:solidFill>
            <a:miter lim="800000"/>
            <a:headEnd/>
            <a:tailEnd/>
          </a:ln>
        </p:spPr>
        <p:txBody>
          <a:bodyPr lIns="91427" tIns="45714" rIns="91427" bIns="45714"/>
          <a:lstStyle/>
          <a:p>
            <a:pPr algn="ctr" defTabSz="914357" eaLnBrk="0" fontAlgn="base" hangingPunct="0">
              <a:spcBef>
                <a:spcPct val="0"/>
              </a:spcBef>
              <a:spcAft>
                <a:spcPct val="0"/>
              </a:spcAft>
              <a:buFontTx/>
              <a:buChar char="•"/>
            </a:pPr>
            <a:endParaRPr lang="it-IT" sz="2800">
              <a:solidFill>
                <a:srgbClr val="FFFF99"/>
              </a:solidFill>
              <a:latin typeface="Arial" charset="0"/>
              <a:cs typeface="Arial" charset="0"/>
            </a:endParaRPr>
          </a:p>
        </p:txBody>
      </p:sp>
      <p:pic>
        <p:nvPicPr>
          <p:cNvPr id="19461"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 y="6365880"/>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46956" y="76470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357" eaLnBrk="0" fontAlgn="base" hangingPunct="0">
              <a:spcBef>
                <a:spcPct val="0"/>
              </a:spcBef>
              <a:spcAft>
                <a:spcPct val="0"/>
              </a:spcAft>
              <a:buFontTx/>
              <a:buChar char="•"/>
            </a:pPr>
            <a:endParaRPr lang="it-IT" sz="2800">
              <a:solidFill>
                <a:prstClr val="white"/>
              </a:solidFill>
            </a:endParaRPr>
          </a:p>
        </p:txBody>
      </p:sp>
      <p:pic>
        <p:nvPicPr>
          <p:cNvPr id="7"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846" y="5089379"/>
            <a:ext cx="2880000" cy="1761468"/>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1">
            <a:extLst>
              <a:ext uri="{FF2B5EF4-FFF2-40B4-BE49-F238E27FC236}">
                <a16:creationId xmlns:a16="http://schemas.microsoft.com/office/drawing/2014/main" id="{D744097D-5D0B-4A99-ABE0-7A97513E137C}"/>
              </a:ext>
            </a:extLst>
          </p:cNvPr>
          <p:cNvSpPr>
            <a:spLocks noChangeArrowheads="1"/>
          </p:cNvSpPr>
          <p:nvPr/>
        </p:nvSpPr>
        <p:spPr bwMode="auto">
          <a:xfrm>
            <a:off x="3096937" y="1196752"/>
            <a:ext cx="4050450" cy="432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pPr marL="571419" indent="-571419" defTabSz="914357">
              <a:lnSpc>
                <a:spcPct val="140000"/>
              </a:lnSpc>
              <a:buFont typeface="Arial" panose="020B0604020202020204" pitchFamily="34" charset="0"/>
              <a:buChar char="•"/>
              <a:defRPr/>
            </a:pPr>
            <a:r>
              <a:rPr lang="it-IT" sz="4000" b="1" dirty="0">
                <a:solidFill>
                  <a:schemeClr val="bg1">
                    <a:lumMod val="65000"/>
                  </a:schemeClr>
                </a:solidFill>
                <a:cs typeface="Calibri" pitchFamily="34" charset="0"/>
              </a:rPr>
              <a:t>Premessa</a:t>
            </a:r>
          </a:p>
          <a:p>
            <a:pPr marL="571419" indent="-571419" defTabSz="914357">
              <a:lnSpc>
                <a:spcPct val="140000"/>
              </a:lnSpc>
              <a:buFont typeface="Arial" panose="020B0604020202020204" pitchFamily="34" charset="0"/>
              <a:buChar char="•"/>
              <a:defRPr/>
            </a:pPr>
            <a:r>
              <a:rPr lang="it-IT" sz="4000" b="1" dirty="0">
                <a:solidFill>
                  <a:schemeClr val="bg1">
                    <a:lumMod val="65000"/>
                  </a:schemeClr>
                </a:solidFill>
                <a:cs typeface="Calibri" pitchFamily="34" charset="0"/>
              </a:rPr>
              <a:t>Il testo</a:t>
            </a:r>
          </a:p>
          <a:p>
            <a:pPr marL="571419" indent="-571419" defTabSz="914357">
              <a:lnSpc>
                <a:spcPct val="140000"/>
              </a:lnSpc>
              <a:buFont typeface="Arial" panose="020B0604020202020204" pitchFamily="34" charset="0"/>
              <a:buChar char="•"/>
              <a:defRPr/>
            </a:pPr>
            <a:r>
              <a:rPr lang="it-IT" sz="4000" b="1" dirty="0">
                <a:solidFill>
                  <a:schemeClr val="bg1">
                    <a:lumMod val="65000"/>
                  </a:schemeClr>
                </a:solidFill>
                <a:cs typeface="Calibri" pitchFamily="34" charset="0"/>
              </a:rPr>
              <a:t>I numeri</a:t>
            </a:r>
          </a:p>
          <a:p>
            <a:pPr marL="571419" indent="-571419" defTabSz="914357">
              <a:lnSpc>
                <a:spcPct val="140000"/>
              </a:lnSpc>
              <a:buFont typeface="Arial" panose="020B0604020202020204" pitchFamily="34" charset="0"/>
              <a:buChar char="•"/>
              <a:defRPr/>
            </a:pPr>
            <a:r>
              <a:rPr lang="it-IT" sz="4000" b="1" dirty="0">
                <a:solidFill>
                  <a:srgbClr val="00457D"/>
                </a:solidFill>
                <a:cs typeface="Calibri" pitchFamily="34" charset="0"/>
              </a:rPr>
              <a:t>Le misure</a:t>
            </a:r>
          </a:p>
          <a:p>
            <a:pPr marL="571419" indent="-571419" defTabSz="914357">
              <a:lnSpc>
                <a:spcPct val="140000"/>
              </a:lnSpc>
              <a:buFont typeface="Arial" panose="020B0604020202020204" pitchFamily="34" charset="0"/>
              <a:buChar char="•"/>
              <a:defRPr/>
            </a:pPr>
            <a:r>
              <a:rPr lang="it-IT" sz="4000" b="1" dirty="0">
                <a:solidFill>
                  <a:schemeClr val="bg1">
                    <a:lumMod val="65000"/>
                  </a:schemeClr>
                </a:solidFill>
                <a:cs typeface="Calibri" pitchFamily="34" charset="0"/>
              </a:rPr>
              <a:t>Le proposte</a:t>
            </a:r>
          </a:p>
        </p:txBody>
      </p:sp>
      <p:sp>
        <p:nvSpPr>
          <p:cNvPr id="9" name="Rettangolo 1">
            <a:extLst>
              <a:ext uri="{FF2B5EF4-FFF2-40B4-BE49-F238E27FC236}">
                <a16:creationId xmlns:a16="http://schemas.microsoft.com/office/drawing/2014/main" id="{10278902-CFF4-4791-B24E-61F19E8C1CEB}"/>
              </a:ext>
            </a:extLst>
          </p:cNvPr>
          <p:cNvSpPr>
            <a:spLocks noChangeArrowheads="1"/>
          </p:cNvSpPr>
          <p:nvPr/>
        </p:nvSpPr>
        <p:spPr bwMode="auto">
          <a:xfrm>
            <a:off x="15347" y="116635"/>
            <a:ext cx="10081325" cy="83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pPr algn="ctr" defTabSz="914357" eaLnBrk="0" fontAlgn="base" hangingPunct="0">
              <a:spcBef>
                <a:spcPct val="0"/>
              </a:spcBef>
              <a:spcAft>
                <a:spcPct val="0"/>
              </a:spcAft>
            </a:pPr>
            <a:r>
              <a:rPr lang="en-US" sz="4800" b="1" dirty="0">
                <a:solidFill>
                  <a:srgbClr val="C00000"/>
                </a:solidFill>
                <a:cs typeface="Calibri" pitchFamily="34" charset="0"/>
              </a:rPr>
              <a:t>DdL </a:t>
            </a:r>
            <a:r>
              <a:rPr lang="en-US" sz="4800" b="1" dirty="0" err="1">
                <a:solidFill>
                  <a:srgbClr val="C00000"/>
                </a:solidFill>
                <a:cs typeface="Calibri" pitchFamily="34" charset="0"/>
              </a:rPr>
              <a:t>Bilancio</a:t>
            </a:r>
            <a:r>
              <a:rPr lang="en-US" sz="4800" b="1" dirty="0">
                <a:solidFill>
                  <a:srgbClr val="C00000"/>
                </a:solidFill>
                <a:cs typeface="Calibri" pitchFamily="34" charset="0"/>
              </a:rPr>
              <a:t> 2025: </a:t>
            </a:r>
            <a:r>
              <a:rPr lang="en-US" sz="4800" b="1" dirty="0" err="1">
                <a:solidFill>
                  <a:srgbClr val="C00000"/>
                </a:solidFill>
                <a:cs typeface="Calibri" pitchFamily="34" charset="0"/>
              </a:rPr>
              <a:t>misure</a:t>
            </a:r>
            <a:r>
              <a:rPr lang="en-US" sz="4800" b="1" dirty="0">
                <a:solidFill>
                  <a:srgbClr val="C00000"/>
                </a:solidFill>
                <a:cs typeface="Calibri" pitchFamily="34" charset="0"/>
              </a:rPr>
              <a:t> per la </a:t>
            </a:r>
            <a:r>
              <a:rPr lang="en-US" sz="4800" b="1" dirty="0" err="1">
                <a:solidFill>
                  <a:srgbClr val="C00000"/>
                </a:solidFill>
                <a:cs typeface="Calibri" pitchFamily="34" charset="0"/>
              </a:rPr>
              <a:t>sanità</a:t>
            </a:r>
            <a:endParaRPr lang="en-US" sz="4800" b="1" dirty="0">
              <a:solidFill>
                <a:srgbClr val="C00000"/>
              </a:solidFill>
              <a:cs typeface="Calibri" pitchFamily="34" charset="0"/>
            </a:endParaRPr>
          </a:p>
        </p:txBody>
      </p:sp>
    </p:spTree>
    <p:extLst>
      <p:ext uri="{BB962C8B-B14F-4D97-AF65-F5344CB8AC3E}">
        <p14:creationId xmlns:p14="http://schemas.microsoft.com/office/powerpoint/2010/main" val="383086133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10098093" y="0"/>
            <a:ext cx="179387" cy="6858000"/>
          </a:xfrm>
          <a:prstGeom prst="rect">
            <a:avLst/>
          </a:prstGeom>
          <a:solidFill>
            <a:srgbClr val="00457D"/>
          </a:solidFill>
          <a:ln w="9525">
            <a:solidFill>
              <a:srgbClr val="00457D"/>
            </a:solidFill>
            <a:miter lim="800000"/>
            <a:headEnd/>
            <a:tailEnd/>
          </a:ln>
        </p:spPr>
        <p:txBody>
          <a:bodyPr lIns="91423" tIns="45712" rIns="91423" bIns="45712"/>
          <a:lstStyle/>
          <a:p>
            <a:pPr algn="ctr" defTabSz="914271" eaLnBrk="0" fontAlgn="base" hangingPunct="0">
              <a:spcBef>
                <a:spcPct val="0"/>
              </a:spcBef>
              <a:spcAft>
                <a:spcPct val="0"/>
              </a:spcAft>
              <a:buFontTx/>
              <a:buChar char="•"/>
            </a:pPr>
            <a:endParaRPr lang="it-IT" sz="2800" dirty="0">
              <a:solidFill>
                <a:srgbClr val="FFFF99"/>
              </a:solidFill>
              <a:latin typeface="Arial" charset="0"/>
              <a:cs typeface="Arial" charset="0"/>
            </a:endParaRPr>
          </a:p>
        </p:txBody>
      </p:sp>
      <p:pic>
        <p:nvPicPr>
          <p:cNvPr id="3077"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ma 3">
            <a:extLst>
              <a:ext uri="{FF2B5EF4-FFF2-40B4-BE49-F238E27FC236}">
                <a16:creationId xmlns:a16="http://schemas.microsoft.com/office/drawing/2014/main" id="{84A833BA-0C1E-42CF-956F-A06D392839FB}"/>
              </a:ext>
            </a:extLst>
          </p:cNvPr>
          <p:cNvGraphicFramePr/>
          <p:nvPr>
            <p:extLst>
              <p:ext uri="{D42A27DB-BD31-4B8C-83A1-F6EECF244321}">
                <p14:modId xmlns:p14="http://schemas.microsoft.com/office/powerpoint/2010/main" val="2314184267"/>
              </p:ext>
            </p:extLst>
          </p:nvPr>
        </p:nvGraphicFramePr>
        <p:xfrm>
          <a:off x="679004" y="116632"/>
          <a:ext cx="8640960"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927528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10098093" y="0"/>
            <a:ext cx="179387" cy="6858000"/>
          </a:xfrm>
          <a:prstGeom prst="rect">
            <a:avLst/>
          </a:prstGeom>
          <a:solidFill>
            <a:srgbClr val="00457D"/>
          </a:solidFill>
          <a:ln w="9525">
            <a:solidFill>
              <a:srgbClr val="00457D"/>
            </a:solidFill>
            <a:miter lim="800000"/>
            <a:headEnd/>
            <a:tailEnd/>
          </a:ln>
        </p:spPr>
        <p:txBody>
          <a:bodyPr lIns="91423" tIns="45712" rIns="91423" bIns="45712"/>
          <a:lstStyle/>
          <a:p>
            <a:pPr algn="ctr" defTabSz="914271" eaLnBrk="0" fontAlgn="base" hangingPunct="0">
              <a:spcBef>
                <a:spcPct val="0"/>
              </a:spcBef>
              <a:spcAft>
                <a:spcPct val="0"/>
              </a:spcAft>
              <a:buFontTx/>
              <a:buChar char="•"/>
            </a:pPr>
            <a:endParaRPr lang="it-IT" sz="2800" dirty="0">
              <a:solidFill>
                <a:srgbClr val="FFFF99"/>
              </a:solidFill>
              <a:latin typeface="Arial" charset="0"/>
              <a:cs typeface="Arial" charset="0"/>
            </a:endParaRPr>
          </a:p>
        </p:txBody>
      </p:sp>
      <p:pic>
        <p:nvPicPr>
          <p:cNvPr id="3077"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a:extLst>
              <a:ext uri="{FF2B5EF4-FFF2-40B4-BE49-F238E27FC236}">
                <a16:creationId xmlns:a16="http://schemas.microsoft.com/office/drawing/2014/main" id="{0E9ADB3E-8C7E-44E5-97CD-1B731174680E}"/>
              </a:ext>
            </a:extLst>
          </p:cNvPr>
          <p:cNvSpPr txBox="1"/>
          <p:nvPr/>
        </p:nvSpPr>
        <p:spPr>
          <a:xfrm>
            <a:off x="463500" y="117713"/>
            <a:ext cx="9360000" cy="523220"/>
          </a:xfrm>
          <a:prstGeom prst="rect">
            <a:avLst/>
          </a:prstGeom>
          <a:noFill/>
        </p:spPr>
        <p:txBody>
          <a:bodyPr wrap="square">
            <a:spAutoFit/>
          </a:bodyPr>
          <a:lstStyle/>
          <a:p>
            <a:pPr algn="ctr"/>
            <a:r>
              <a:rPr lang="it-IT" sz="2800" b="1" dirty="0">
                <a:solidFill>
                  <a:srgbClr val="00457D"/>
                </a:solidFill>
                <a:latin typeface="Cambria" panose="02040503050406030204" pitchFamily="18" charset="0"/>
                <a:ea typeface="SimSun" panose="02010600030101010101" pitchFamily="2" charset="-122"/>
                <a:cs typeface="Arial" panose="020B0604020202020204" pitchFamily="34" charset="0"/>
              </a:rPr>
              <a:t>Misure non previste dall’art. 47</a:t>
            </a:r>
            <a:endParaRPr lang="it-IT" sz="2800" dirty="0"/>
          </a:p>
        </p:txBody>
      </p:sp>
      <p:pic>
        <p:nvPicPr>
          <p:cNvPr id="3" name="Immagine 2">
            <a:extLst>
              <a:ext uri="{FF2B5EF4-FFF2-40B4-BE49-F238E27FC236}">
                <a16:creationId xmlns:a16="http://schemas.microsoft.com/office/drawing/2014/main" id="{CDB0E267-F178-4A1C-8BD3-16FADABFB0FC}"/>
              </a:ext>
            </a:extLst>
          </p:cNvPr>
          <p:cNvPicPr>
            <a:picLocks noChangeAspect="1"/>
          </p:cNvPicPr>
          <p:nvPr/>
        </p:nvPicPr>
        <p:blipFill>
          <a:blip r:embed="rId3"/>
          <a:stretch>
            <a:fillRect/>
          </a:stretch>
        </p:blipFill>
        <p:spPr>
          <a:xfrm>
            <a:off x="-3171" y="764704"/>
            <a:ext cx="10080000" cy="3369008"/>
          </a:xfrm>
          <a:prstGeom prst="rect">
            <a:avLst/>
          </a:prstGeom>
        </p:spPr>
      </p:pic>
      <p:sp>
        <p:nvSpPr>
          <p:cNvPr id="2" name="CasellaDiTesto 1">
            <a:extLst>
              <a:ext uri="{FF2B5EF4-FFF2-40B4-BE49-F238E27FC236}">
                <a16:creationId xmlns:a16="http://schemas.microsoft.com/office/drawing/2014/main" id="{DA6EFD12-FC8C-4BB6-8D7C-32DD22C4D9AF}"/>
              </a:ext>
            </a:extLst>
          </p:cNvPr>
          <p:cNvSpPr txBox="1"/>
          <p:nvPr/>
        </p:nvSpPr>
        <p:spPr>
          <a:xfrm>
            <a:off x="7581570" y="4293096"/>
            <a:ext cx="2516523" cy="369332"/>
          </a:xfrm>
          <a:prstGeom prst="rect">
            <a:avLst/>
          </a:prstGeom>
          <a:noFill/>
        </p:spPr>
        <p:txBody>
          <a:bodyPr wrap="none" rtlCol="0">
            <a:spAutoFit/>
          </a:bodyPr>
          <a:lstStyle/>
          <a:p>
            <a:r>
              <a:rPr lang="it-IT" dirty="0"/>
              <a:t>Importi in milioni di euro</a:t>
            </a:r>
          </a:p>
        </p:txBody>
      </p:sp>
    </p:spTree>
    <p:extLst>
      <p:ext uri="{BB962C8B-B14F-4D97-AF65-F5344CB8AC3E}">
        <p14:creationId xmlns:p14="http://schemas.microsoft.com/office/powerpoint/2010/main" val="1495561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10098093" y="0"/>
            <a:ext cx="179387" cy="6858000"/>
          </a:xfrm>
          <a:prstGeom prst="rect">
            <a:avLst/>
          </a:prstGeom>
          <a:solidFill>
            <a:srgbClr val="00457D"/>
          </a:solidFill>
          <a:ln w="9525">
            <a:solidFill>
              <a:srgbClr val="00457D"/>
            </a:solidFill>
            <a:miter lim="800000"/>
            <a:headEnd/>
            <a:tailEnd/>
          </a:ln>
        </p:spPr>
        <p:txBody>
          <a:bodyPr lIns="91423" tIns="45712" rIns="91423" bIns="45712"/>
          <a:lstStyle/>
          <a:p>
            <a:pPr algn="ctr" defTabSz="914271" eaLnBrk="0" fontAlgn="base" hangingPunct="0">
              <a:spcBef>
                <a:spcPct val="0"/>
              </a:spcBef>
              <a:spcAft>
                <a:spcPct val="0"/>
              </a:spcAft>
              <a:buFontTx/>
              <a:buChar char="•"/>
            </a:pPr>
            <a:endParaRPr lang="it-IT" sz="2800" dirty="0">
              <a:solidFill>
                <a:srgbClr val="FFFF99"/>
              </a:solidFill>
              <a:latin typeface="Arial" charset="0"/>
              <a:cs typeface="Arial" charset="0"/>
            </a:endParaRPr>
          </a:p>
        </p:txBody>
      </p:sp>
      <p:pic>
        <p:nvPicPr>
          <p:cNvPr id="3077"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Diagramma 3">
            <a:extLst>
              <a:ext uri="{FF2B5EF4-FFF2-40B4-BE49-F238E27FC236}">
                <a16:creationId xmlns:a16="http://schemas.microsoft.com/office/drawing/2014/main" id="{84A833BA-0C1E-42CF-956F-A06D392839FB}"/>
              </a:ext>
            </a:extLst>
          </p:cNvPr>
          <p:cNvGraphicFramePr/>
          <p:nvPr>
            <p:extLst>
              <p:ext uri="{D42A27DB-BD31-4B8C-83A1-F6EECF244321}">
                <p14:modId xmlns:p14="http://schemas.microsoft.com/office/powerpoint/2010/main" val="3388637638"/>
              </p:ext>
            </p:extLst>
          </p:nvPr>
        </p:nvGraphicFramePr>
        <p:xfrm>
          <a:off x="102940" y="332656"/>
          <a:ext cx="9577064" cy="5760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292388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10098093" y="0"/>
            <a:ext cx="179387" cy="6858000"/>
          </a:xfrm>
          <a:prstGeom prst="rect">
            <a:avLst/>
          </a:prstGeom>
          <a:solidFill>
            <a:srgbClr val="00457D"/>
          </a:solidFill>
          <a:ln w="9525">
            <a:solidFill>
              <a:srgbClr val="00457D"/>
            </a:solidFill>
            <a:miter lim="800000"/>
            <a:headEnd/>
            <a:tailEnd/>
          </a:ln>
        </p:spPr>
        <p:txBody>
          <a:bodyPr lIns="91423" tIns="45712" rIns="91423" bIns="45712"/>
          <a:lstStyle/>
          <a:p>
            <a:pPr algn="ctr" defTabSz="914271" eaLnBrk="0" fontAlgn="base" hangingPunct="0">
              <a:spcBef>
                <a:spcPct val="0"/>
              </a:spcBef>
              <a:spcAft>
                <a:spcPct val="0"/>
              </a:spcAft>
              <a:buFontTx/>
              <a:buChar char="•"/>
            </a:pPr>
            <a:endParaRPr lang="it-IT" sz="2800" dirty="0">
              <a:solidFill>
                <a:srgbClr val="FFFF99"/>
              </a:solidFill>
              <a:latin typeface="Arial" charset="0"/>
              <a:cs typeface="Arial" charset="0"/>
            </a:endParaRPr>
          </a:p>
        </p:txBody>
      </p:sp>
      <p:pic>
        <p:nvPicPr>
          <p:cNvPr id="3077"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asellaDiTesto 6">
            <a:extLst>
              <a:ext uri="{FF2B5EF4-FFF2-40B4-BE49-F238E27FC236}">
                <a16:creationId xmlns:a16="http://schemas.microsoft.com/office/drawing/2014/main" id="{C240E445-C36F-4A29-8350-51C2940EB08B}"/>
              </a:ext>
            </a:extLst>
          </p:cNvPr>
          <p:cNvSpPr txBox="1"/>
          <p:nvPr/>
        </p:nvSpPr>
        <p:spPr>
          <a:xfrm>
            <a:off x="463500" y="-27384"/>
            <a:ext cx="9360000" cy="523220"/>
          </a:xfrm>
          <a:prstGeom prst="rect">
            <a:avLst/>
          </a:prstGeom>
          <a:noFill/>
        </p:spPr>
        <p:txBody>
          <a:bodyPr wrap="square">
            <a:spAutoFit/>
          </a:bodyPr>
          <a:lstStyle/>
          <a:p>
            <a:pPr algn="ctr"/>
            <a:r>
              <a:rPr lang="it-IT" sz="2800" b="1" dirty="0">
                <a:solidFill>
                  <a:srgbClr val="00457D"/>
                </a:solidFill>
                <a:latin typeface="Cambria" panose="02040503050406030204" pitchFamily="18" charset="0"/>
                <a:ea typeface="SimSun" panose="02010600030101010101" pitchFamily="2" charset="-122"/>
                <a:cs typeface="Arial" panose="020B0604020202020204" pitchFamily="34" charset="0"/>
              </a:rPr>
              <a:t>Misure previste dall’art. 47</a:t>
            </a:r>
            <a:endParaRPr lang="it-IT" sz="2800" dirty="0"/>
          </a:p>
        </p:txBody>
      </p:sp>
      <p:pic>
        <p:nvPicPr>
          <p:cNvPr id="4" name="Immagine 3">
            <a:extLst>
              <a:ext uri="{FF2B5EF4-FFF2-40B4-BE49-F238E27FC236}">
                <a16:creationId xmlns:a16="http://schemas.microsoft.com/office/drawing/2014/main" id="{EBA1C1BF-BFA6-45BD-BE99-F41F44CDDCA8}"/>
              </a:ext>
            </a:extLst>
          </p:cNvPr>
          <p:cNvPicPr>
            <a:picLocks noChangeAspect="1"/>
          </p:cNvPicPr>
          <p:nvPr/>
        </p:nvPicPr>
        <p:blipFill>
          <a:blip r:embed="rId3"/>
          <a:stretch>
            <a:fillRect/>
          </a:stretch>
        </p:blipFill>
        <p:spPr>
          <a:xfrm>
            <a:off x="0" y="675253"/>
            <a:ext cx="10080000" cy="5634067"/>
          </a:xfrm>
          <a:prstGeom prst="rect">
            <a:avLst/>
          </a:prstGeom>
        </p:spPr>
      </p:pic>
      <p:sp>
        <p:nvSpPr>
          <p:cNvPr id="6" name="CasellaDiTesto 5">
            <a:extLst>
              <a:ext uri="{FF2B5EF4-FFF2-40B4-BE49-F238E27FC236}">
                <a16:creationId xmlns:a16="http://schemas.microsoft.com/office/drawing/2014/main" id="{5E07330D-9E6E-45F1-9605-BC0895A17427}"/>
              </a:ext>
            </a:extLst>
          </p:cNvPr>
          <p:cNvSpPr txBox="1"/>
          <p:nvPr/>
        </p:nvSpPr>
        <p:spPr>
          <a:xfrm>
            <a:off x="7447756" y="6372036"/>
            <a:ext cx="2516523" cy="369332"/>
          </a:xfrm>
          <a:prstGeom prst="rect">
            <a:avLst/>
          </a:prstGeom>
          <a:noFill/>
        </p:spPr>
        <p:txBody>
          <a:bodyPr wrap="none" rtlCol="0">
            <a:spAutoFit/>
          </a:bodyPr>
          <a:lstStyle/>
          <a:p>
            <a:r>
              <a:rPr lang="it-IT" dirty="0"/>
              <a:t>Importi in milioni di euro</a:t>
            </a:r>
          </a:p>
        </p:txBody>
      </p:sp>
    </p:spTree>
    <p:extLst>
      <p:ext uri="{BB962C8B-B14F-4D97-AF65-F5344CB8AC3E}">
        <p14:creationId xmlns:p14="http://schemas.microsoft.com/office/powerpoint/2010/main" val="392249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098092" y="0"/>
            <a:ext cx="179387" cy="6858000"/>
          </a:xfrm>
          <a:prstGeom prst="rect">
            <a:avLst/>
          </a:prstGeom>
          <a:solidFill>
            <a:srgbClr val="00457D"/>
          </a:solidFill>
          <a:ln w="9525">
            <a:solidFill>
              <a:srgbClr val="00457D"/>
            </a:solidFill>
            <a:miter lim="800000"/>
            <a:headEnd/>
            <a:tailEnd/>
          </a:ln>
        </p:spPr>
        <p:txBody>
          <a:bodyPr lIns="91427" tIns="45714" rIns="91427" bIns="45714"/>
          <a:lstStyle/>
          <a:p>
            <a:pPr algn="ctr" defTabSz="914357" eaLnBrk="0" fontAlgn="base" hangingPunct="0">
              <a:spcBef>
                <a:spcPct val="0"/>
              </a:spcBef>
              <a:spcAft>
                <a:spcPct val="0"/>
              </a:spcAft>
              <a:buFontTx/>
              <a:buChar char="•"/>
            </a:pPr>
            <a:endParaRPr lang="it-IT" sz="2800">
              <a:solidFill>
                <a:srgbClr val="FFFF99"/>
              </a:solidFill>
              <a:latin typeface="Arial" charset="0"/>
              <a:cs typeface="Arial" charset="0"/>
            </a:endParaRPr>
          </a:p>
        </p:txBody>
      </p:sp>
      <p:pic>
        <p:nvPicPr>
          <p:cNvPr id="19461"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 y="6365880"/>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46956" y="76470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357" eaLnBrk="0" fontAlgn="base" hangingPunct="0">
              <a:spcBef>
                <a:spcPct val="0"/>
              </a:spcBef>
              <a:spcAft>
                <a:spcPct val="0"/>
              </a:spcAft>
              <a:buFontTx/>
              <a:buChar char="•"/>
            </a:pPr>
            <a:endParaRPr lang="it-IT" sz="2800">
              <a:solidFill>
                <a:prstClr val="white"/>
              </a:solidFill>
            </a:endParaRPr>
          </a:p>
        </p:txBody>
      </p:sp>
      <p:pic>
        <p:nvPicPr>
          <p:cNvPr id="7"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846" y="5089379"/>
            <a:ext cx="2880000" cy="1761468"/>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1">
            <a:extLst>
              <a:ext uri="{FF2B5EF4-FFF2-40B4-BE49-F238E27FC236}">
                <a16:creationId xmlns:a16="http://schemas.microsoft.com/office/drawing/2014/main" id="{D744097D-5D0B-4A99-ABE0-7A97513E137C}"/>
              </a:ext>
            </a:extLst>
          </p:cNvPr>
          <p:cNvSpPr>
            <a:spLocks noChangeArrowheads="1"/>
          </p:cNvSpPr>
          <p:nvPr/>
        </p:nvSpPr>
        <p:spPr bwMode="auto">
          <a:xfrm>
            <a:off x="3096937" y="1196752"/>
            <a:ext cx="4050450" cy="432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pPr marL="571419" indent="-571419" defTabSz="914357">
              <a:lnSpc>
                <a:spcPct val="140000"/>
              </a:lnSpc>
              <a:buFont typeface="Arial" panose="020B0604020202020204" pitchFamily="34" charset="0"/>
              <a:buChar char="•"/>
              <a:defRPr/>
            </a:pPr>
            <a:r>
              <a:rPr lang="it-IT" sz="4000" b="1" dirty="0">
                <a:solidFill>
                  <a:srgbClr val="00457D"/>
                </a:solidFill>
                <a:cs typeface="Calibri" pitchFamily="34" charset="0"/>
              </a:rPr>
              <a:t>Premessa</a:t>
            </a:r>
          </a:p>
          <a:p>
            <a:pPr marL="571419" indent="-571419" defTabSz="914357">
              <a:lnSpc>
                <a:spcPct val="140000"/>
              </a:lnSpc>
              <a:buFont typeface="Arial" panose="020B0604020202020204" pitchFamily="34" charset="0"/>
              <a:buChar char="•"/>
              <a:defRPr/>
            </a:pPr>
            <a:r>
              <a:rPr lang="it-IT" sz="4000" b="1" dirty="0">
                <a:solidFill>
                  <a:srgbClr val="00457D"/>
                </a:solidFill>
                <a:cs typeface="Calibri" pitchFamily="34" charset="0"/>
              </a:rPr>
              <a:t>Il testo</a:t>
            </a:r>
          </a:p>
          <a:p>
            <a:pPr marL="571419" indent="-571419" defTabSz="914357">
              <a:lnSpc>
                <a:spcPct val="140000"/>
              </a:lnSpc>
              <a:buFont typeface="Arial" panose="020B0604020202020204" pitchFamily="34" charset="0"/>
              <a:buChar char="•"/>
              <a:defRPr/>
            </a:pPr>
            <a:r>
              <a:rPr lang="it-IT" sz="4000" b="1" dirty="0">
                <a:solidFill>
                  <a:srgbClr val="00457D"/>
                </a:solidFill>
                <a:cs typeface="Calibri" pitchFamily="34" charset="0"/>
              </a:rPr>
              <a:t>I numeri</a:t>
            </a:r>
          </a:p>
          <a:p>
            <a:pPr marL="571419" indent="-571419" defTabSz="914357">
              <a:lnSpc>
                <a:spcPct val="140000"/>
              </a:lnSpc>
              <a:buFont typeface="Arial" panose="020B0604020202020204" pitchFamily="34" charset="0"/>
              <a:buChar char="•"/>
              <a:defRPr/>
            </a:pPr>
            <a:r>
              <a:rPr lang="it-IT" sz="4000" b="1" dirty="0">
                <a:solidFill>
                  <a:srgbClr val="00457D"/>
                </a:solidFill>
                <a:cs typeface="Calibri" pitchFamily="34" charset="0"/>
              </a:rPr>
              <a:t>Le misure</a:t>
            </a:r>
          </a:p>
          <a:p>
            <a:pPr marL="571419" indent="-571419" defTabSz="914357">
              <a:lnSpc>
                <a:spcPct val="140000"/>
              </a:lnSpc>
              <a:buFont typeface="Arial" panose="020B0604020202020204" pitchFamily="34" charset="0"/>
              <a:buChar char="•"/>
              <a:defRPr/>
            </a:pPr>
            <a:r>
              <a:rPr lang="it-IT" sz="4000" b="1" dirty="0">
                <a:solidFill>
                  <a:srgbClr val="00457D"/>
                </a:solidFill>
                <a:cs typeface="Calibri" pitchFamily="34" charset="0"/>
              </a:rPr>
              <a:t>Le proposte</a:t>
            </a:r>
            <a:endParaRPr lang="it-IT" sz="4000" b="1" dirty="0">
              <a:solidFill>
                <a:schemeClr val="bg1">
                  <a:lumMod val="65000"/>
                </a:schemeClr>
              </a:solidFill>
              <a:cs typeface="Calibri" pitchFamily="34" charset="0"/>
            </a:endParaRPr>
          </a:p>
        </p:txBody>
      </p:sp>
      <p:sp>
        <p:nvSpPr>
          <p:cNvPr id="10" name="Rettangolo 1">
            <a:extLst>
              <a:ext uri="{FF2B5EF4-FFF2-40B4-BE49-F238E27FC236}">
                <a16:creationId xmlns:a16="http://schemas.microsoft.com/office/drawing/2014/main" id="{E172F058-C15E-47A9-9D75-8AF6338B2C22}"/>
              </a:ext>
            </a:extLst>
          </p:cNvPr>
          <p:cNvSpPr>
            <a:spLocks noChangeArrowheads="1"/>
          </p:cNvSpPr>
          <p:nvPr/>
        </p:nvSpPr>
        <p:spPr bwMode="auto">
          <a:xfrm>
            <a:off x="15347" y="116635"/>
            <a:ext cx="10081325" cy="83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pPr algn="ctr" defTabSz="914357" eaLnBrk="0" fontAlgn="base" hangingPunct="0">
              <a:spcBef>
                <a:spcPct val="0"/>
              </a:spcBef>
              <a:spcAft>
                <a:spcPct val="0"/>
              </a:spcAft>
            </a:pPr>
            <a:r>
              <a:rPr lang="en-US" sz="4800" b="1" dirty="0">
                <a:solidFill>
                  <a:srgbClr val="C00000"/>
                </a:solidFill>
                <a:cs typeface="Calibri" pitchFamily="34" charset="0"/>
              </a:rPr>
              <a:t>DdL </a:t>
            </a:r>
            <a:r>
              <a:rPr lang="en-US" sz="4800" b="1" dirty="0" err="1">
                <a:solidFill>
                  <a:srgbClr val="C00000"/>
                </a:solidFill>
                <a:cs typeface="Calibri" pitchFamily="34" charset="0"/>
              </a:rPr>
              <a:t>Bilancio</a:t>
            </a:r>
            <a:r>
              <a:rPr lang="en-US" sz="4800" b="1" dirty="0">
                <a:solidFill>
                  <a:srgbClr val="C00000"/>
                </a:solidFill>
                <a:cs typeface="Calibri" pitchFamily="34" charset="0"/>
              </a:rPr>
              <a:t> 2025: </a:t>
            </a:r>
            <a:r>
              <a:rPr lang="en-US" sz="4800" b="1" dirty="0" err="1">
                <a:solidFill>
                  <a:srgbClr val="C00000"/>
                </a:solidFill>
                <a:cs typeface="Calibri" pitchFamily="34" charset="0"/>
              </a:rPr>
              <a:t>misure</a:t>
            </a:r>
            <a:r>
              <a:rPr lang="en-US" sz="4800" b="1" dirty="0">
                <a:solidFill>
                  <a:srgbClr val="C00000"/>
                </a:solidFill>
                <a:cs typeface="Calibri" pitchFamily="34" charset="0"/>
              </a:rPr>
              <a:t> per la </a:t>
            </a:r>
            <a:r>
              <a:rPr lang="en-US" sz="4800" b="1" dirty="0" err="1">
                <a:solidFill>
                  <a:srgbClr val="C00000"/>
                </a:solidFill>
                <a:cs typeface="Calibri" pitchFamily="34" charset="0"/>
              </a:rPr>
              <a:t>sanità</a:t>
            </a:r>
            <a:endParaRPr lang="en-US" sz="4800" b="1" dirty="0">
              <a:solidFill>
                <a:srgbClr val="C00000"/>
              </a:solidFill>
              <a:cs typeface="Calibri" pitchFamily="34" charset="0"/>
            </a:endParaRPr>
          </a:p>
        </p:txBody>
      </p:sp>
    </p:spTree>
    <p:extLst>
      <p:ext uri="{BB962C8B-B14F-4D97-AF65-F5344CB8AC3E}">
        <p14:creationId xmlns:p14="http://schemas.microsoft.com/office/powerpoint/2010/main" val="1306915557"/>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pic>
        <p:nvPicPr>
          <p:cNvPr id="4" name="Immagine 3">
            <a:extLst>
              <a:ext uri="{FF2B5EF4-FFF2-40B4-BE49-F238E27FC236}">
                <a16:creationId xmlns:a16="http://schemas.microsoft.com/office/drawing/2014/main" id="{98CBC9E4-64DA-4E20-AC76-C8248DED695D}"/>
              </a:ext>
            </a:extLst>
          </p:cNvPr>
          <p:cNvPicPr>
            <a:picLocks noChangeAspect="1"/>
          </p:cNvPicPr>
          <p:nvPr/>
        </p:nvPicPr>
        <p:blipFill>
          <a:blip r:embed="rId3"/>
          <a:stretch>
            <a:fillRect/>
          </a:stretch>
        </p:blipFill>
        <p:spPr>
          <a:xfrm>
            <a:off x="-16919" y="0"/>
            <a:ext cx="10080000" cy="5386694"/>
          </a:xfrm>
          <a:prstGeom prst="rect">
            <a:avLst/>
          </a:prstGeom>
        </p:spPr>
      </p:pic>
    </p:spTree>
    <p:extLst>
      <p:ext uri="{BB962C8B-B14F-4D97-AF65-F5344CB8AC3E}">
        <p14:creationId xmlns:p14="http://schemas.microsoft.com/office/powerpoint/2010/main" val="218629417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9" name="CasellaDiTesto 8">
            <a:extLst>
              <a:ext uri="{FF2B5EF4-FFF2-40B4-BE49-F238E27FC236}">
                <a16:creationId xmlns:a16="http://schemas.microsoft.com/office/drawing/2014/main" id="{CA8A8E78-3A23-4F1A-809F-C49B045ED0E3}"/>
              </a:ext>
            </a:extLst>
          </p:cNvPr>
          <p:cNvSpPr txBox="1"/>
          <p:nvPr/>
        </p:nvSpPr>
        <p:spPr>
          <a:xfrm>
            <a:off x="463500" y="117713"/>
            <a:ext cx="9360000" cy="523220"/>
          </a:xfrm>
          <a:prstGeom prst="rect">
            <a:avLst/>
          </a:prstGeom>
          <a:noFill/>
        </p:spPr>
        <p:txBody>
          <a:bodyPr wrap="square">
            <a:spAutoFit/>
          </a:bodyPr>
          <a:lstStyle/>
          <a:p>
            <a:pPr algn="ctr"/>
            <a:r>
              <a:rPr lang="it-IT" sz="2800" b="1" dirty="0">
                <a:solidFill>
                  <a:srgbClr val="00457D"/>
                </a:solidFill>
                <a:latin typeface="Cambria" panose="02040503050406030204" pitchFamily="18" charset="0"/>
                <a:ea typeface="SimSun" panose="02010600030101010101" pitchFamily="2" charset="-122"/>
                <a:cs typeface="Arial" panose="020B0604020202020204" pitchFamily="34" charset="0"/>
              </a:rPr>
              <a:t>Risorse necessarie</a:t>
            </a:r>
            <a:r>
              <a:rPr lang="it-IT" sz="2800" b="1" dirty="0">
                <a:solidFill>
                  <a:srgbClr val="00457D"/>
                </a:solidFill>
                <a:effectLst/>
                <a:latin typeface="Cambria" panose="02040503050406030204" pitchFamily="18" charset="0"/>
                <a:ea typeface="SimSun" panose="02010600030101010101" pitchFamily="2" charset="-122"/>
                <a:cs typeface="Arial" panose="020B0604020202020204" pitchFamily="34" charset="0"/>
              </a:rPr>
              <a:t> per finanziare le misure previste</a:t>
            </a:r>
            <a:endParaRPr lang="it-IT" sz="2800" dirty="0"/>
          </a:p>
        </p:txBody>
      </p:sp>
      <p:pic>
        <p:nvPicPr>
          <p:cNvPr id="2" name="Immagine 1">
            <a:extLst>
              <a:ext uri="{FF2B5EF4-FFF2-40B4-BE49-F238E27FC236}">
                <a16:creationId xmlns:a16="http://schemas.microsoft.com/office/drawing/2014/main" id="{F663972E-98B7-4EAC-A8DF-B641D36B7C97}"/>
              </a:ext>
            </a:extLst>
          </p:cNvPr>
          <p:cNvPicPr>
            <a:picLocks noChangeAspect="1"/>
          </p:cNvPicPr>
          <p:nvPr/>
        </p:nvPicPr>
        <p:blipFill>
          <a:blip r:embed="rId3"/>
          <a:stretch>
            <a:fillRect/>
          </a:stretch>
        </p:blipFill>
        <p:spPr>
          <a:xfrm>
            <a:off x="463500" y="908720"/>
            <a:ext cx="9360000" cy="4631165"/>
          </a:xfrm>
          <a:prstGeom prst="rect">
            <a:avLst/>
          </a:prstGeom>
        </p:spPr>
      </p:pic>
    </p:spTree>
    <p:extLst>
      <p:ext uri="{BB962C8B-B14F-4D97-AF65-F5344CB8AC3E}">
        <p14:creationId xmlns:p14="http://schemas.microsoft.com/office/powerpoint/2010/main" val="218075760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graphicFrame>
        <p:nvGraphicFramePr>
          <p:cNvPr id="2" name="Tabella 2">
            <a:extLst>
              <a:ext uri="{FF2B5EF4-FFF2-40B4-BE49-F238E27FC236}">
                <a16:creationId xmlns:a16="http://schemas.microsoft.com/office/drawing/2014/main" id="{CDF46250-D483-4894-B4DC-2B18AB90B763}"/>
              </a:ext>
            </a:extLst>
          </p:cNvPr>
          <p:cNvGraphicFramePr>
            <a:graphicFrameLocks noGrp="1"/>
          </p:cNvGraphicFramePr>
          <p:nvPr>
            <p:extLst>
              <p:ext uri="{D42A27DB-BD31-4B8C-83A1-F6EECF244321}">
                <p14:modId xmlns:p14="http://schemas.microsoft.com/office/powerpoint/2010/main" val="1295071759"/>
              </p:ext>
            </p:extLst>
          </p:nvPr>
        </p:nvGraphicFramePr>
        <p:xfrm>
          <a:off x="606996" y="1379761"/>
          <a:ext cx="8387876" cy="1584606"/>
        </p:xfrm>
        <a:graphic>
          <a:graphicData uri="http://schemas.openxmlformats.org/drawingml/2006/table">
            <a:tbl>
              <a:tblPr firstRow="1" bandRow="1">
                <a:tableStyleId>{5C22544A-7EE6-4342-B048-85BDC9FD1C3A}</a:tableStyleId>
              </a:tblPr>
              <a:tblGrid>
                <a:gridCol w="3059129">
                  <a:extLst>
                    <a:ext uri="{9D8B030D-6E8A-4147-A177-3AD203B41FA5}">
                      <a16:colId xmlns:a16="http://schemas.microsoft.com/office/drawing/2014/main" val="1349450997"/>
                    </a:ext>
                  </a:extLst>
                </a:gridCol>
                <a:gridCol w="1776249">
                  <a:extLst>
                    <a:ext uri="{9D8B030D-6E8A-4147-A177-3AD203B41FA5}">
                      <a16:colId xmlns:a16="http://schemas.microsoft.com/office/drawing/2014/main" val="373816486"/>
                    </a:ext>
                  </a:extLst>
                </a:gridCol>
                <a:gridCol w="1776249">
                  <a:extLst>
                    <a:ext uri="{9D8B030D-6E8A-4147-A177-3AD203B41FA5}">
                      <a16:colId xmlns:a16="http://schemas.microsoft.com/office/drawing/2014/main" val="807726464"/>
                    </a:ext>
                  </a:extLst>
                </a:gridCol>
                <a:gridCol w="1776249">
                  <a:extLst>
                    <a:ext uri="{9D8B030D-6E8A-4147-A177-3AD203B41FA5}">
                      <a16:colId xmlns:a16="http://schemas.microsoft.com/office/drawing/2014/main" val="4205340499"/>
                    </a:ext>
                  </a:extLst>
                </a:gridCol>
              </a:tblGrid>
              <a:tr h="493981">
                <a:tc>
                  <a:txBody>
                    <a:bodyPr/>
                    <a:lstStyle/>
                    <a:p>
                      <a:endParaRPr lang="it-IT" sz="2600" dirty="0"/>
                    </a:p>
                  </a:txBody>
                  <a:tcPr marL="131961" marR="131961" marT="65981" marB="65981"/>
                </a:tc>
                <a:tc>
                  <a:txBody>
                    <a:bodyPr/>
                    <a:lstStyle/>
                    <a:p>
                      <a:pPr algn="ctr"/>
                      <a:r>
                        <a:rPr lang="it-IT" sz="2600" dirty="0"/>
                        <a:t>2025-2027</a:t>
                      </a:r>
                    </a:p>
                  </a:txBody>
                  <a:tcPr marL="131961" marR="131961" marT="65981" marB="65981"/>
                </a:tc>
                <a:tc>
                  <a:txBody>
                    <a:bodyPr/>
                    <a:lstStyle/>
                    <a:p>
                      <a:pPr algn="ctr"/>
                      <a:r>
                        <a:rPr lang="it-IT" sz="2600" dirty="0"/>
                        <a:t>2028-2030</a:t>
                      </a:r>
                    </a:p>
                  </a:txBody>
                  <a:tcPr marL="131961" marR="131961" marT="65981" marB="65981"/>
                </a:tc>
                <a:tc>
                  <a:txBody>
                    <a:bodyPr/>
                    <a:lstStyle/>
                    <a:p>
                      <a:pPr algn="ctr"/>
                      <a:r>
                        <a:rPr lang="it-IT" sz="2600" dirty="0"/>
                        <a:t>Totale</a:t>
                      </a:r>
                    </a:p>
                  </a:txBody>
                  <a:tcPr marL="131961" marR="131961" marT="65981" marB="65981"/>
                </a:tc>
                <a:extLst>
                  <a:ext uri="{0D108BD9-81ED-4DB2-BD59-A6C34878D82A}">
                    <a16:rowId xmlns:a16="http://schemas.microsoft.com/office/drawing/2014/main" val="3990302761"/>
                  </a:ext>
                </a:extLst>
              </a:tr>
              <a:tr h="493981">
                <a:tc>
                  <a:txBody>
                    <a:bodyPr/>
                    <a:lstStyle/>
                    <a:p>
                      <a:r>
                        <a:rPr lang="it-IT" sz="2600" b="0" dirty="0">
                          <a:solidFill>
                            <a:srgbClr val="00457D"/>
                          </a:solidFill>
                        </a:rPr>
                        <a:t>Totale rinnovi PA</a:t>
                      </a:r>
                    </a:p>
                  </a:txBody>
                  <a:tcPr marL="131961" marR="131961" marT="65981" marB="65981"/>
                </a:tc>
                <a:tc>
                  <a:txBody>
                    <a:bodyPr/>
                    <a:lstStyle/>
                    <a:p>
                      <a:pPr algn="r"/>
                      <a:r>
                        <a:rPr lang="it-IT" sz="2600" dirty="0">
                          <a:solidFill>
                            <a:srgbClr val="00457D"/>
                          </a:solidFill>
                        </a:rPr>
                        <a:t>€ 10.855</a:t>
                      </a:r>
                    </a:p>
                  </a:txBody>
                  <a:tcPr marL="131961" marR="131961" marT="65981" marB="65981"/>
                </a:tc>
                <a:tc>
                  <a:txBody>
                    <a:bodyPr/>
                    <a:lstStyle/>
                    <a:p>
                      <a:pPr algn="r"/>
                      <a:r>
                        <a:rPr lang="it-IT" sz="2600" dirty="0">
                          <a:solidFill>
                            <a:srgbClr val="00457D"/>
                          </a:solidFill>
                        </a:rPr>
                        <a:t>€ 12.093</a:t>
                      </a:r>
                    </a:p>
                  </a:txBody>
                  <a:tcPr marL="131961" marR="131961" marT="65981" marB="6598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2600" dirty="0">
                          <a:solidFill>
                            <a:srgbClr val="00457D"/>
                          </a:solidFill>
                        </a:rPr>
                        <a:t>€ 22.948</a:t>
                      </a:r>
                    </a:p>
                  </a:txBody>
                  <a:tcPr marL="131961" marR="131961" marT="65981" marB="65981"/>
                </a:tc>
                <a:extLst>
                  <a:ext uri="{0D108BD9-81ED-4DB2-BD59-A6C34878D82A}">
                    <a16:rowId xmlns:a16="http://schemas.microsoft.com/office/drawing/2014/main" val="1200285363"/>
                  </a:ext>
                </a:extLst>
              </a:tr>
              <a:tr h="493981">
                <a:tc>
                  <a:txBody>
                    <a:bodyPr/>
                    <a:lstStyle/>
                    <a:p>
                      <a:r>
                        <a:rPr lang="it-IT" sz="2600" dirty="0">
                          <a:solidFill>
                            <a:srgbClr val="00457D"/>
                          </a:solidFill>
                        </a:rPr>
                        <a:t>Personale sanitario*</a:t>
                      </a:r>
                    </a:p>
                  </a:txBody>
                  <a:tcPr marL="131961" marR="131961" marT="65981" marB="6598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2600" dirty="0">
                          <a:solidFill>
                            <a:srgbClr val="00457D"/>
                          </a:solidFill>
                        </a:rPr>
                        <a:t>€ 3.618</a:t>
                      </a:r>
                    </a:p>
                  </a:txBody>
                  <a:tcPr marL="131961" marR="131961" marT="65981" marB="65981"/>
                </a:tc>
                <a:tc>
                  <a:txBody>
                    <a:bodyPr/>
                    <a:lstStyle/>
                    <a:p>
                      <a:pPr algn="r"/>
                      <a:r>
                        <a:rPr lang="it-IT" sz="2600" dirty="0">
                          <a:solidFill>
                            <a:srgbClr val="00457D"/>
                          </a:solidFill>
                        </a:rPr>
                        <a:t>€ 4.031</a:t>
                      </a:r>
                      <a:r>
                        <a:rPr lang="it-IT" sz="2600" baseline="30000" dirty="0">
                          <a:solidFill>
                            <a:srgbClr val="00457D"/>
                          </a:solidFill>
                        </a:rPr>
                        <a:t>§</a:t>
                      </a:r>
                    </a:p>
                  </a:txBody>
                  <a:tcPr marL="131961" marR="131961" marT="65981" marB="65981"/>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it-IT" sz="2600" kern="1200" dirty="0">
                          <a:solidFill>
                            <a:srgbClr val="00457D"/>
                          </a:solidFill>
                          <a:latin typeface="+mn-lt"/>
                          <a:ea typeface="+mn-ea"/>
                          <a:cs typeface="+mn-cs"/>
                        </a:rPr>
                        <a:t>€ 7.649</a:t>
                      </a:r>
                    </a:p>
                  </a:txBody>
                  <a:tcPr marL="131961" marR="131961" marT="65981" marB="65981"/>
                </a:tc>
                <a:extLst>
                  <a:ext uri="{0D108BD9-81ED-4DB2-BD59-A6C34878D82A}">
                    <a16:rowId xmlns:a16="http://schemas.microsoft.com/office/drawing/2014/main" val="3899840944"/>
                  </a:ext>
                </a:extLst>
              </a:tr>
            </a:tbl>
          </a:graphicData>
        </a:graphic>
      </p:graphicFrame>
      <p:sp>
        <p:nvSpPr>
          <p:cNvPr id="7" name="CasellaDiTesto 6">
            <a:extLst>
              <a:ext uri="{FF2B5EF4-FFF2-40B4-BE49-F238E27FC236}">
                <a16:creationId xmlns:a16="http://schemas.microsoft.com/office/drawing/2014/main" id="{D85E8E1D-3E63-47EA-9E2D-A10C7BF19704}"/>
              </a:ext>
            </a:extLst>
          </p:cNvPr>
          <p:cNvSpPr txBox="1"/>
          <p:nvPr/>
        </p:nvSpPr>
        <p:spPr>
          <a:xfrm>
            <a:off x="30932" y="44624"/>
            <a:ext cx="9359557" cy="707886"/>
          </a:xfrm>
          <a:prstGeom prst="rect">
            <a:avLst/>
          </a:prstGeom>
          <a:noFill/>
        </p:spPr>
        <p:txBody>
          <a:bodyPr wrap="square">
            <a:spAutoFit/>
          </a:bodyPr>
          <a:lstStyle/>
          <a:p>
            <a:pPr algn="ctr"/>
            <a:r>
              <a:rPr lang="it-IT" sz="4000" b="1" u="none" strike="noStrike" baseline="0" dirty="0">
                <a:solidFill>
                  <a:srgbClr val="C00000"/>
                </a:solidFill>
                <a:latin typeface="+mj-lt"/>
              </a:rPr>
              <a:t>Stima risorse rinnovi contrattuali (art. 19)</a:t>
            </a:r>
            <a:endParaRPr lang="it-IT" sz="4000" dirty="0">
              <a:solidFill>
                <a:srgbClr val="C00000"/>
              </a:solidFill>
              <a:latin typeface="+mj-lt"/>
            </a:endParaRPr>
          </a:p>
        </p:txBody>
      </p:sp>
      <p:sp>
        <p:nvSpPr>
          <p:cNvPr id="9" name="CasellaDiTesto 8">
            <a:extLst>
              <a:ext uri="{FF2B5EF4-FFF2-40B4-BE49-F238E27FC236}">
                <a16:creationId xmlns:a16="http://schemas.microsoft.com/office/drawing/2014/main" id="{26D3D23A-59D8-4309-9779-06EF36C11401}"/>
              </a:ext>
            </a:extLst>
          </p:cNvPr>
          <p:cNvSpPr txBox="1"/>
          <p:nvPr/>
        </p:nvSpPr>
        <p:spPr>
          <a:xfrm>
            <a:off x="642685" y="4725144"/>
            <a:ext cx="7834932" cy="400110"/>
          </a:xfrm>
          <a:prstGeom prst="rect">
            <a:avLst/>
          </a:prstGeom>
          <a:noFill/>
        </p:spPr>
        <p:txBody>
          <a:bodyPr wrap="square">
            <a:spAutoFit/>
          </a:bodyPr>
          <a:lstStyle/>
          <a:p>
            <a:r>
              <a:rPr lang="it-IT" sz="2000" baseline="30000" dirty="0">
                <a:solidFill>
                  <a:srgbClr val="00457D"/>
                </a:solidFill>
              </a:rPr>
              <a:t>§</a:t>
            </a:r>
            <a:r>
              <a:rPr lang="it-IT" sz="2000" dirty="0">
                <a:solidFill>
                  <a:srgbClr val="00457D"/>
                </a:solidFill>
              </a:rPr>
              <a:t>L’art. 47, c. 3 dispone di accantonare € 5.945 per i contratti 2028-2030</a:t>
            </a:r>
          </a:p>
        </p:txBody>
      </p:sp>
      <p:sp>
        <p:nvSpPr>
          <p:cNvPr id="4" name="CasellaDiTesto 3">
            <a:extLst>
              <a:ext uri="{FF2B5EF4-FFF2-40B4-BE49-F238E27FC236}">
                <a16:creationId xmlns:a16="http://schemas.microsoft.com/office/drawing/2014/main" id="{149DC7D9-5E62-463C-BC89-5EA8602F8C94}"/>
              </a:ext>
            </a:extLst>
          </p:cNvPr>
          <p:cNvSpPr txBox="1"/>
          <p:nvPr/>
        </p:nvSpPr>
        <p:spPr>
          <a:xfrm flipH="1">
            <a:off x="606995" y="3481676"/>
            <a:ext cx="8280920" cy="1015663"/>
          </a:xfrm>
          <a:prstGeom prst="rect">
            <a:avLst/>
          </a:prstGeom>
          <a:noFill/>
        </p:spPr>
        <p:txBody>
          <a:bodyPr wrap="square" rtlCol="0">
            <a:spAutoFit/>
          </a:bodyPr>
          <a:lstStyle/>
          <a:p>
            <a:r>
              <a:rPr lang="it-IT" sz="2000" dirty="0">
                <a:solidFill>
                  <a:srgbClr val="00457D"/>
                </a:solidFill>
              </a:rPr>
              <a:t>* La stima tiene conto che, in base ai trienni precedenti, circa 1/3 delle risorse totali destinate ai rinnovi contrattuali per la pubblica amministrazione sono destinati al personale del SSN: dirigenza, compatto, medici convenzionati</a:t>
            </a:r>
          </a:p>
        </p:txBody>
      </p:sp>
      <p:sp>
        <p:nvSpPr>
          <p:cNvPr id="8" name="CasellaDiTesto 7">
            <a:extLst>
              <a:ext uri="{FF2B5EF4-FFF2-40B4-BE49-F238E27FC236}">
                <a16:creationId xmlns:a16="http://schemas.microsoft.com/office/drawing/2014/main" id="{A09D8897-0EAF-4D39-BFCA-BB2719227257}"/>
              </a:ext>
            </a:extLst>
          </p:cNvPr>
          <p:cNvSpPr txBox="1"/>
          <p:nvPr/>
        </p:nvSpPr>
        <p:spPr>
          <a:xfrm>
            <a:off x="6583660" y="3047286"/>
            <a:ext cx="2516523" cy="369332"/>
          </a:xfrm>
          <a:prstGeom prst="rect">
            <a:avLst/>
          </a:prstGeom>
          <a:noFill/>
        </p:spPr>
        <p:txBody>
          <a:bodyPr wrap="none" rtlCol="0">
            <a:spAutoFit/>
          </a:bodyPr>
          <a:lstStyle/>
          <a:p>
            <a:r>
              <a:rPr lang="it-IT" dirty="0"/>
              <a:t>Importi in milioni di euro</a:t>
            </a:r>
          </a:p>
        </p:txBody>
      </p:sp>
    </p:spTree>
    <p:extLst>
      <p:ext uri="{BB962C8B-B14F-4D97-AF65-F5344CB8AC3E}">
        <p14:creationId xmlns:p14="http://schemas.microsoft.com/office/powerpoint/2010/main" val="157503476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graphicFrame>
        <p:nvGraphicFramePr>
          <p:cNvPr id="7" name="Tabella 2">
            <a:extLst>
              <a:ext uri="{FF2B5EF4-FFF2-40B4-BE49-F238E27FC236}">
                <a16:creationId xmlns:a16="http://schemas.microsoft.com/office/drawing/2014/main" id="{44BB4008-181C-458D-AC89-84BE2940E34E}"/>
              </a:ext>
            </a:extLst>
          </p:cNvPr>
          <p:cNvGraphicFramePr>
            <a:graphicFrameLocks noGrp="1"/>
          </p:cNvGraphicFramePr>
          <p:nvPr>
            <p:extLst>
              <p:ext uri="{D42A27DB-BD31-4B8C-83A1-F6EECF244321}">
                <p14:modId xmlns:p14="http://schemas.microsoft.com/office/powerpoint/2010/main" val="807070900"/>
              </p:ext>
            </p:extLst>
          </p:nvPr>
        </p:nvGraphicFramePr>
        <p:xfrm>
          <a:off x="318964" y="1484784"/>
          <a:ext cx="9136126" cy="3672000"/>
        </p:xfrm>
        <a:graphic>
          <a:graphicData uri="http://schemas.openxmlformats.org/drawingml/2006/table">
            <a:tbl>
              <a:tblPr firstRow="1" bandRow="1">
                <a:tableStyleId>{5C22544A-7EE6-4342-B048-85BDC9FD1C3A}</a:tableStyleId>
              </a:tblPr>
              <a:tblGrid>
                <a:gridCol w="7726426">
                  <a:extLst>
                    <a:ext uri="{9D8B030D-6E8A-4147-A177-3AD203B41FA5}">
                      <a16:colId xmlns:a16="http://schemas.microsoft.com/office/drawing/2014/main" val="1349450997"/>
                    </a:ext>
                  </a:extLst>
                </a:gridCol>
                <a:gridCol w="1409700">
                  <a:extLst>
                    <a:ext uri="{9D8B030D-6E8A-4147-A177-3AD203B41FA5}">
                      <a16:colId xmlns:a16="http://schemas.microsoft.com/office/drawing/2014/main" val="4205340499"/>
                    </a:ext>
                  </a:extLst>
                </a:gridCol>
              </a:tblGrid>
              <a:tr h="612000">
                <a:tc>
                  <a:txBody>
                    <a:bodyPr/>
                    <a:lstStyle/>
                    <a:p>
                      <a:endParaRPr lang="it-IT" sz="2600" dirty="0"/>
                    </a:p>
                  </a:txBody>
                  <a:tcPr marL="131961" marR="131961" marT="65981" marB="65981"/>
                </a:tc>
                <a:tc>
                  <a:txBody>
                    <a:bodyPr/>
                    <a:lstStyle/>
                    <a:p>
                      <a:pPr algn="ctr"/>
                      <a:r>
                        <a:rPr lang="it-IT" sz="2600" dirty="0"/>
                        <a:t>Milioni</a:t>
                      </a:r>
                    </a:p>
                  </a:txBody>
                  <a:tcPr marL="131961" marR="131961" marT="65981" marB="65981"/>
                </a:tc>
                <a:extLst>
                  <a:ext uri="{0D108BD9-81ED-4DB2-BD59-A6C34878D82A}">
                    <a16:rowId xmlns:a16="http://schemas.microsoft.com/office/drawing/2014/main" val="3990302761"/>
                  </a:ext>
                </a:extLst>
              </a:tr>
              <a:tr h="612000">
                <a:tc>
                  <a:txBody>
                    <a:bodyPr/>
                    <a:lstStyle/>
                    <a:p>
                      <a:pPr algn="l" fontAlgn="b"/>
                      <a:r>
                        <a:rPr lang="it-IT" sz="2600" kern="1200" dirty="0">
                          <a:solidFill>
                            <a:srgbClr val="00457D"/>
                          </a:solidFill>
                          <a:latin typeface="+mn-lt"/>
                          <a:ea typeface="+mn-ea"/>
                          <a:cs typeface="+mn-cs"/>
                        </a:rPr>
                        <a:t> Misure previste da DdL Bilancio 2025 </a:t>
                      </a:r>
                    </a:p>
                  </a:txBody>
                  <a:tcPr marL="0" marR="0" marT="0" marB="0" anchor="ctr"/>
                </a:tc>
                <a:tc>
                  <a:txBody>
                    <a:bodyPr/>
                    <a:lstStyle/>
                    <a:p>
                      <a:pPr algn="r" fontAlgn="b"/>
                      <a:r>
                        <a:rPr lang="it-IT" sz="2600" kern="1200" dirty="0">
                          <a:solidFill>
                            <a:srgbClr val="00457D"/>
                          </a:solidFill>
                          <a:latin typeface="+mn-lt"/>
                          <a:ea typeface="+mn-ea"/>
                          <a:cs typeface="+mn-cs"/>
                        </a:rPr>
                        <a:t> € 21.365 </a:t>
                      </a:r>
                    </a:p>
                  </a:txBody>
                  <a:tcPr marL="0" marR="0" marT="0" marB="0" anchor="ctr"/>
                </a:tc>
                <a:extLst>
                  <a:ext uri="{0D108BD9-81ED-4DB2-BD59-A6C34878D82A}">
                    <a16:rowId xmlns:a16="http://schemas.microsoft.com/office/drawing/2014/main" val="1200285363"/>
                  </a:ext>
                </a:extLst>
              </a:tr>
              <a:tr h="612000">
                <a:tc>
                  <a:txBody>
                    <a:bodyPr/>
                    <a:lstStyle/>
                    <a:p>
                      <a:pPr algn="l" fontAlgn="b"/>
                      <a:r>
                        <a:rPr lang="it-IT" sz="2600" kern="1200" dirty="0">
                          <a:solidFill>
                            <a:srgbClr val="00457D"/>
                          </a:solidFill>
                          <a:latin typeface="+mn-lt"/>
                          <a:ea typeface="+mn-ea"/>
                          <a:cs typeface="+mn-cs"/>
                        </a:rPr>
                        <a:t> Incremento FSN post DdL Bilancio2025 </a:t>
                      </a:r>
                    </a:p>
                  </a:txBody>
                  <a:tcPr marL="0" marR="0" marT="0" marB="0" anchor="ctr"/>
                </a:tc>
                <a:tc>
                  <a:txBody>
                    <a:bodyPr/>
                    <a:lstStyle/>
                    <a:p>
                      <a:pPr algn="r" fontAlgn="b"/>
                      <a:r>
                        <a:rPr lang="it-IT" sz="2600" kern="1200" dirty="0">
                          <a:solidFill>
                            <a:srgbClr val="00457D"/>
                          </a:solidFill>
                          <a:latin typeface="+mn-lt"/>
                          <a:ea typeface="+mn-ea"/>
                          <a:cs typeface="+mn-cs"/>
                        </a:rPr>
                        <a:t> € 10.236 </a:t>
                      </a:r>
                    </a:p>
                  </a:txBody>
                  <a:tcPr marL="0" marR="0" marT="0" marB="0" anchor="ctr"/>
                </a:tc>
                <a:extLst>
                  <a:ext uri="{0D108BD9-81ED-4DB2-BD59-A6C34878D82A}">
                    <a16:rowId xmlns:a16="http://schemas.microsoft.com/office/drawing/2014/main" val="3899840944"/>
                  </a:ext>
                </a:extLst>
              </a:tr>
              <a:tr h="612000">
                <a:tc>
                  <a:txBody>
                    <a:bodyPr/>
                    <a:lstStyle/>
                    <a:p>
                      <a:pPr algn="l" fontAlgn="b"/>
                      <a:r>
                        <a:rPr lang="it-IT" sz="2600" kern="1200" dirty="0">
                          <a:solidFill>
                            <a:srgbClr val="00457D"/>
                          </a:solidFill>
                          <a:latin typeface="+mn-lt"/>
                          <a:ea typeface="+mn-ea"/>
                          <a:cs typeface="+mn-cs"/>
                        </a:rPr>
                        <a:t> GAP tra misure previste e incremento FSN </a:t>
                      </a:r>
                    </a:p>
                  </a:txBody>
                  <a:tcPr marL="0" marR="0" marT="0" marB="0" anchor="ctr"/>
                </a:tc>
                <a:tc>
                  <a:txBody>
                    <a:bodyPr/>
                    <a:lstStyle/>
                    <a:p>
                      <a:pPr algn="r" fontAlgn="b"/>
                      <a:r>
                        <a:rPr lang="it-IT" sz="2600" kern="1200" dirty="0">
                          <a:solidFill>
                            <a:srgbClr val="C00000"/>
                          </a:solidFill>
                          <a:latin typeface="+mn-lt"/>
                          <a:ea typeface="+mn-ea"/>
                          <a:cs typeface="+mn-cs"/>
                        </a:rPr>
                        <a:t>-€ 11.129 </a:t>
                      </a:r>
                    </a:p>
                  </a:txBody>
                  <a:tcPr marL="0" marR="0" marT="0" marB="0" anchor="ctr"/>
                </a:tc>
                <a:extLst>
                  <a:ext uri="{0D108BD9-81ED-4DB2-BD59-A6C34878D82A}">
                    <a16:rowId xmlns:a16="http://schemas.microsoft.com/office/drawing/2014/main" val="1743327821"/>
                  </a:ext>
                </a:extLst>
              </a:tr>
              <a:tr h="612000">
                <a:tc>
                  <a:txBody>
                    <a:bodyPr/>
                    <a:lstStyle/>
                    <a:p>
                      <a:pPr algn="l" fontAlgn="b"/>
                      <a:r>
                        <a:rPr lang="it-IT" sz="2600" kern="1200" dirty="0">
                          <a:solidFill>
                            <a:srgbClr val="00457D"/>
                          </a:solidFill>
                          <a:latin typeface="+mn-lt"/>
                          <a:ea typeface="+mn-ea"/>
                          <a:cs typeface="+mn-cs"/>
                        </a:rPr>
                        <a:t>Rinnovo contratti 2025-2027 e 2028-2030  (stima GIMBE)</a:t>
                      </a:r>
                    </a:p>
                  </a:txBody>
                  <a:tcPr marL="0" marR="0" marT="0" marB="0" anchor="ctr"/>
                </a:tc>
                <a:tc>
                  <a:txBody>
                    <a:bodyPr/>
                    <a:lstStyle/>
                    <a:p>
                      <a:pPr algn="r" fontAlgn="b"/>
                      <a:r>
                        <a:rPr lang="it-IT" sz="2600" kern="1200" dirty="0">
                          <a:solidFill>
                            <a:srgbClr val="C00000"/>
                          </a:solidFill>
                          <a:latin typeface="+mn-lt"/>
                          <a:ea typeface="+mn-ea"/>
                          <a:cs typeface="+mn-cs"/>
                        </a:rPr>
                        <a:t>-€ 7.649 </a:t>
                      </a:r>
                    </a:p>
                  </a:txBody>
                  <a:tcPr marL="0" marR="0" marT="0" marB="0" anchor="ctr"/>
                </a:tc>
                <a:extLst>
                  <a:ext uri="{0D108BD9-81ED-4DB2-BD59-A6C34878D82A}">
                    <a16:rowId xmlns:a16="http://schemas.microsoft.com/office/drawing/2014/main" val="2625831186"/>
                  </a:ext>
                </a:extLst>
              </a:tr>
              <a:tr h="612000">
                <a:tc>
                  <a:txBody>
                    <a:bodyPr/>
                    <a:lstStyle/>
                    <a:p>
                      <a:pPr algn="l" fontAlgn="b"/>
                      <a:r>
                        <a:rPr lang="it-IT" sz="2600" b="1" kern="1200" dirty="0">
                          <a:solidFill>
                            <a:srgbClr val="00457D"/>
                          </a:solidFill>
                          <a:latin typeface="+mn-lt"/>
                          <a:ea typeface="+mn-ea"/>
                          <a:cs typeface="+mn-cs"/>
                        </a:rPr>
                        <a:t> GAP totale</a:t>
                      </a:r>
                    </a:p>
                  </a:txBody>
                  <a:tcPr marL="0" marR="0" marT="0" marB="0" anchor="ctr"/>
                </a:tc>
                <a:tc>
                  <a:txBody>
                    <a:bodyPr/>
                    <a:lstStyle/>
                    <a:p>
                      <a:pPr algn="r" fontAlgn="b"/>
                      <a:r>
                        <a:rPr lang="it-IT" sz="2600" b="1" kern="1200" dirty="0">
                          <a:solidFill>
                            <a:srgbClr val="C00000"/>
                          </a:solidFill>
                          <a:latin typeface="+mn-lt"/>
                          <a:ea typeface="+mn-ea"/>
                          <a:cs typeface="+mn-cs"/>
                        </a:rPr>
                        <a:t>-€ 18.778 </a:t>
                      </a:r>
                    </a:p>
                  </a:txBody>
                  <a:tcPr marL="0" marR="0" marT="0" marB="0" anchor="ctr"/>
                </a:tc>
                <a:extLst>
                  <a:ext uri="{0D108BD9-81ED-4DB2-BD59-A6C34878D82A}">
                    <a16:rowId xmlns:a16="http://schemas.microsoft.com/office/drawing/2014/main" val="2709429089"/>
                  </a:ext>
                </a:extLst>
              </a:tr>
            </a:tbl>
          </a:graphicData>
        </a:graphic>
      </p:graphicFrame>
      <p:sp>
        <p:nvSpPr>
          <p:cNvPr id="8" name="CasellaDiTesto 7">
            <a:extLst>
              <a:ext uri="{FF2B5EF4-FFF2-40B4-BE49-F238E27FC236}">
                <a16:creationId xmlns:a16="http://schemas.microsoft.com/office/drawing/2014/main" id="{D1579CEC-11C5-4B16-983A-0B308D44A1DD}"/>
              </a:ext>
            </a:extLst>
          </p:cNvPr>
          <p:cNvSpPr txBox="1"/>
          <p:nvPr/>
        </p:nvSpPr>
        <p:spPr>
          <a:xfrm>
            <a:off x="463721" y="-28361"/>
            <a:ext cx="9359557" cy="1323439"/>
          </a:xfrm>
          <a:prstGeom prst="rect">
            <a:avLst/>
          </a:prstGeom>
          <a:noFill/>
        </p:spPr>
        <p:txBody>
          <a:bodyPr wrap="square">
            <a:spAutoFit/>
          </a:bodyPr>
          <a:lstStyle/>
          <a:p>
            <a:pPr algn="ctr"/>
            <a:r>
              <a:rPr lang="it-IT" sz="4000" b="1" u="none" strike="noStrike" baseline="0" dirty="0">
                <a:solidFill>
                  <a:srgbClr val="C00000"/>
                </a:solidFill>
                <a:latin typeface="+mj-lt"/>
              </a:rPr>
              <a:t>DdL Legge di Bilancio 2025</a:t>
            </a:r>
          </a:p>
          <a:p>
            <a:pPr algn="ctr"/>
            <a:r>
              <a:rPr lang="it-IT" sz="4000" b="1" u="none" strike="noStrike" baseline="0" dirty="0">
                <a:solidFill>
                  <a:srgbClr val="C00000"/>
                </a:solidFill>
                <a:latin typeface="+mj-lt"/>
              </a:rPr>
              <a:t>Gap tra misure previste e risorse disponibili</a:t>
            </a:r>
            <a:endParaRPr lang="it-IT" sz="4000" dirty="0">
              <a:solidFill>
                <a:srgbClr val="C00000"/>
              </a:solidFill>
              <a:latin typeface="+mj-lt"/>
            </a:endParaRPr>
          </a:p>
        </p:txBody>
      </p:sp>
    </p:spTree>
    <p:extLst>
      <p:ext uri="{BB962C8B-B14F-4D97-AF65-F5344CB8AC3E}">
        <p14:creationId xmlns:p14="http://schemas.microsoft.com/office/powerpoint/2010/main" val="2752158020"/>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idx="1"/>
          </p:nvPr>
        </p:nvSpPr>
        <p:spPr>
          <a:xfrm>
            <a:off x="174948" y="908720"/>
            <a:ext cx="9526468" cy="4248472"/>
          </a:xfrm>
        </p:spPr>
        <p:txBody>
          <a:bodyPr>
            <a:noAutofit/>
          </a:bodyPr>
          <a:lstStyle/>
          <a:p>
            <a:pPr marL="457113" indent="-457113">
              <a:lnSpc>
                <a:spcPct val="110000"/>
              </a:lnSpc>
              <a:spcBef>
                <a:spcPts val="0"/>
              </a:spcBef>
              <a:spcAft>
                <a:spcPts val="600"/>
              </a:spcAft>
            </a:pPr>
            <a:r>
              <a:rPr lang="it-IT" sz="2800" dirty="0">
                <a:solidFill>
                  <a:srgbClr val="00457D"/>
                </a:solidFill>
                <a:latin typeface="Calibri" pitchFamily="34" charset="0"/>
              </a:rPr>
              <a:t>Abolizione tetto di spesa del personale sanitario</a:t>
            </a:r>
          </a:p>
          <a:p>
            <a:pPr marL="457113" indent="-457113">
              <a:lnSpc>
                <a:spcPct val="110000"/>
              </a:lnSpc>
              <a:spcBef>
                <a:spcPts val="0"/>
              </a:spcBef>
              <a:spcAft>
                <a:spcPts val="600"/>
              </a:spcAft>
            </a:pPr>
            <a:r>
              <a:rPr lang="it-IT" sz="2800" dirty="0">
                <a:solidFill>
                  <a:srgbClr val="00457D"/>
                </a:solidFill>
                <a:latin typeface="Calibri" pitchFamily="34" charset="0"/>
              </a:rPr>
              <a:t>Piano straordinario di assunzione medici e infermieri</a:t>
            </a:r>
          </a:p>
          <a:p>
            <a:pPr marL="457113" indent="-457113">
              <a:lnSpc>
                <a:spcPct val="110000"/>
              </a:lnSpc>
              <a:spcBef>
                <a:spcPts val="0"/>
              </a:spcBef>
              <a:spcAft>
                <a:spcPts val="600"/>
              </a:spcAft>
            </a:pPr>
            <a:r>
              <a:rPr lang="it-IT" sz="2800" dirty="0">
                <a:solidFill>
                  <a:srgbClr val="00457D"/>
                </a:solidFill>
                <a:latin typeface="Calibri" pitchFamily="34" charset="0"/>
              </a:rPr>
              <a:t>Risorse per aumento attrattività dei professionisti sanitari</a:t>
            </a:r>
          </a:p>
          <a:p>
            <a:pPr marL="457113" indent="-457113">
              <a:lnSpc>
                <a:spcPct val="110000"/>
              </a:lnSpc>
              <a:spcBef>
                <a:spcPts val="0"/>
              </a:spcBef>
              <a:spcAft>
                <a:spcPts val="600"/>
              </a:spcAft>
            </a:pPr>
            <a:r>
              <a:rPr lang="it-IT" sz="2800" dirty="0">
                <a:solidFill>
                  <a:srgbClr val="00457D"/>
                </a:solidFill>
                <a:latin typeface="Calibri" pitchFamily="34" charset="0"/>
              </a:rPr>
              <a:t>Payback dispositivi medici</a:t>
            </a:r>
          </a:p>
          <a:p>
            <a:pPr marL="457113" indent="-457113">
              <a:lnSpc>
                <a:spcPct val="110000"/>
              </a:lnSpc>
              <a:spcBef>
                <a:spcPts val="0"/>
              </a:spcBef>
              <a:spcAft>
                <a:spcPts val="600"/>
              </a:spcAft>
            </a:pPr>
            <a:r>
              <a:rPr lang="it-IT" sz="2800" dirty="0">
                <a:solidFill>
                  <a:srgbClr val="00457D"/>
                </a:solidFill>
                <a:latin typeface="Calibri" pitchFamily="34" charset="0"/>
              </a:rPr>
              <a:t>Tetto spesa farmaceutica diretta</a:t>
            </a:r>
          </a:p>
          <a:p>
            <a:pPr marL="457113" indent="-457113">
              <a:lnSpc>
                <a:spcPct val="110000"/>
              </a:lnSpc>
              <a:spcBef>
                <a:spcPts val="0"/>
              </a:spcBef>
              <a:spcAft>
                <a:spcPts val="600"/>
              </a:spcAft>
            </a:pPr>
            <a:r>
              <a:rPr lang="it-IT" sz="2800" dirty="0">
                <a:solidFill>
                  <a:srgbClr val="00457D"/>
                </a:solidFill>
                <a:latin typeface="Calibri" pitchFamily="34" charset="0"/>
              </a:rPr>
              <a:t>Nuovi LEA a rischio</a:t>
            </a:r>
          </a:p>
        </p:txBody>
      </p:sp>
      <p:sp>
        <p:nvSpPr>
          <p:cNvPr id="3076" name="Rectangle 2"/>
          <p:cNvSpPr>
            <a:spLocks noChangeArrowheads="1"/>
          </p:cNvSpPr>
          <p:nvPr/>
        </p:nvSpPr>
        <p:spPr bwMode="auto">
          <a:xfrm>
            <a:off x="10098093" y="0"/>
            <a:ext cx="179387" cy="6858000"/>
          </a:xfrm>
          <a:prstGeom prst="rect">
            <a:avLst/>
          </a:prstGeom>
          <a:solidFill>
            <a:srgbClr val="00457D"/>
          </a:solidFill>
          <a:ln w="9525">
            <a:solidFill>
              <a:srgbClr val="00457D"/>
            </a:solidFill>
            <a:miter lim="800000"/>
            <a:headEnd/>
            <a:tailEnd/>
          </a:ln>
        </p:spPr>
        <p:txBody>
          <a:bodyPr lIns="91423" tIns="45712" rIns="91423" bIns="45712"/>
          <a:lstStyle/>
          <a:p>
            <a:pPr algn="ctr" defTabSz="914271" eaLnBrk="0" fontAlgn="base" hangingPunct="0">
              <a:spcBef>
                <a:spcPct val="0"/>
              </a:spcBef>
              <a:spcAft>
                <a:spcPct val="0"/>
              </a:spcAft>
              <a:buFontTx/>
              <a:buChar char="•"/>
            </a:pPr>
            <a:endParaRPr lang="it-IT" sz="2800" dirty="0">
              <a:solidFill>
                <a:srgbClr val="FFFF99"/>
              </a:solidFill>
              <a:latin typeface="Arial" charset="0"/>
              <a:cs typeface="Arial" charset="0"/>
            </a:endParaRPr>
          </a:p>
        </p:txBody>
      </p:sp>
      <p:pic>
        <p:nvPicPr>
          <p:cNvPr id="3077"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asellaDiTesto 12">
            <a:extLst>
              <a:ext uri="{FF2B5EF4-FFF2-40B4-BE49-F238E27FC236}">
                <a16:creationId xmlns:a16="http://schemas.microsoft.com/office/drawing/2014/main" id="{7F24A7F4-90DA-4F3A-982F-AE5C6625BCDF}"/>
              </a:ext>
            </a:extLst>
          </p:cNvPr>
          <p:cNvSpPr txBox="1"/>
          <p:nvPr/>
        </p:nvSpPr>
        <p:spPr>
          <a:xfrm>
            <a:off x="174948" y="44624"/>
            <a:ext cx="9215541" cy="707886"/>
          </a:xfrm>
          <a:prstGeom prst="rect">
            <a:avLst/>
          </a:prstGeom>
          <a:noFill/>
        </p:spPr>
        <p:txBody>
          <a:bodyPr wrap="square">
            <a:spAutoFit/>
          </a:bodyPr>
          <a:lstStyle/>
          <a:p>
            <a:pPr algn="ctr"/>
            <a:r>
              <a:rPr lang="it-IT" sz="4000" b="1" u="none" strike="noStrike" baseline="0" dirty="0">
                <a:solidFill>
                  <a:srgbClr val="C00000"/>
                </a:solidFill>
                <a:latin typeface="+mj-lt"/>
              </a:rPr>
              <a:t>Misur</a:t>
            </a:r>
            <a:r>
              <a:rPr lang="it-IT" sz="4000" b="1" dirty="0">
                <a:solidFill>
                  <a:srgbClr val="C00000"/>
                </a:solidFill>
                <a:latin typeface="+mj-lt"/>
              </a:rPr>
              <a:t>e non previste dal DdL Bilancio </a:t>
            </a:r>
            <a:r>
              <a:rPr lang="it-IT" sz="4000" b="1" u="none" strike="noStrike" baseline="0" dirty="0">
                <a:solidFill>
                  <a:srgbClr val="C00000"/>
                </a:solidFill>
                <a:latin typeface="+mj-lt"/>
              </a:rPr>
              <a:t>2025</a:t>
            </a:r>
            <a:endParaRPr lang="it-IT" sz="4000" dirty="0">
              <a:solidFill>
                <a:srgbClr val="C00000"/>
              </a:solidFill>
              <a:latin typeface="+mj-lt"/>
            </a:endParaRPr>
          </a:p>
        </p:txBody>
      </p:sp>
    </p:spTree>
    <p:extLst>
      <p:ext uri="{BB962C8B-B14F-4D97-AF65-F5344CB8AC3E}">
        <p14:creationId xmlns:p14="http://schemas.microsoft.com/office/powerpoint/2010/main" val="3066793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10098092" y="0"/>
            <a:ext cx="179387" cy="6858000"/>
          </a:xfrm>
          <a:prstGeom prst="rect">
            <a:avLst/>
          </a:prstGeom>
          <a:solidFill>
            <a:srgbClr val="00457D"/>
          </a:solidFill>
          <a:ln w="9525">
            <a:solidFill>
              <a:srgbClr val="00457D"/>
            </a:solidFill>
            <a:miter lim="800000"/>
            <a:headEnd/>
            <a:tailEnd/>
          </a:ln>
        </p:spPr>
        <p:txBody>
          <a:bodyPr lIns="91427" tIns="45714" rIns="91427" bIns="45714"/>
          <a:lstStyle/>
          <a:p>
            <a:pPr algn="ctr" defTabSz="914357" eaLnBrk="0" fontAlgn="base" hangingPunct="0">
              <a:spcBef>
                <a:spcPct val="0"/>
              </a:spcBef>
              <a:spcAft>
                <a:spcPct val="0"/>
              </a:spcAft>
              <a:buFontTx/>
              <a:buChar char="•"/>
            </a:pPr>
            <a:endParaRPr lang="it-IT" sz="2800">
              <a:solidFill>
                <a:srgbClr val="FFFF99"/>
              </a:solidFill>
              <a:latin typeface="Arial" charset="0"/>
              <a:cs typeface="Arial" charset="0"/>
            </a:endParaRPr>
          </a:p>
        </p:txBody>
      </p:sp>
      <p:pic>
        <p:nvPicPr>
          <p:cNvPr id="19461"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1" y="6365880"/>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tangolo 1"/>
          <p:cNvSpPr/>
          <p:nvPr/>
        </p:nvSpPr>
        <p:spPr>
          <a:xfrm>
            <a:off x="246956" y="764704"/>
            <a:ext cx="914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4" rIns="91427" bIns="45714" rtlCol="0" anchor="ctr"/>
          <a:lstStyle/>
          <a:p>
            <a:pPr algn="ctr" defTabSz="914357" eaLnBrk="0" fontAlgn="base" hangingPunct="0">
              <a:spcBef>
                <a:spcPct val="0"/>
              </a:spcBef>
              <a:spcAft>
                <a:spcPct val="0"/>
              </a:spcAft>
              <a:buFontTx/>
              <a:buChar char="•"/>
            </a:pPr>
            <a:endParaRPr lang="it-IT" sz="2800">
              <a:solidFill>
                <a:prstClr val="white"/>
              </a:solidFill>
            </a:endParaRPr>
          </a:p>
        </p:txBody>
      </p:sp>
      <p:pic>
        <p:nvPicPr>
          <p:cNvPr id="7" name="Picture 2" descr="Immagine correla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0846" y="5089379"/>
            <a:ext cx="2880000" cy="1761468"/>
          </a:xfrm>
          <a:prstGeom prst="rect">
            <a:avLst/>
          </a:prstGeom>
          <a:noFill/>
          <a:extLst>
            <a:ext uri="{909E8E84-426E-40DD-AFC4-6F175D3DCCD1}">
              <a14:hiddenFill xmlns:a14="http://schemas.microsoft.com/office/drawing/2010/main">
                <a:solidFill>
                  <a:srgbClr val="FFFFFF"/>
                </a:solidFill>
              </a14:hiddenFill>
            </a:ext>
          </a:extLst>
        </p:spPr>
      </p:pic>
      <p:sp>
        <p:nvSpPr>
          <p:cNvPr id="8" name="Rettangolo 1">
            <a:extLst>
              <a:ext uri="{FF2B5EF4-FFF2-40B4-BE49-F238E27FC236}">
                <a16:creationId xmlns:a16="http://schemas.microsoft.com/office/drawing/2014/main" id="{D744097D-5D0B-4A99-ABE0-7A97513E137C}"/>
              </a:ext>
            </a:extLst>
          </p:cNvPr>
          <p:cNvSpPr>
            <a:spLocks noChangeArrowheads="1"/>
          </p:cNvSpPr>
          <p:nvPr/>
        </p:nvSpPr>
        <p:spPr bwMode="auto">
          <a:xfrm>
            <a:off x="3096937" y="1196752"/>
            <a:ext cx="4050450" cy="432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pPr marL="571419" indent="-571419" defTabSz="914357">
              <a:lnSpc>
                <a:spcPct val="140000"/>
              </a:lnSpc>
              <a:buFont typeface="Arial" panose="020B0604020202020204" pitchFamily="34" charset="0"/>
              <a:buChar char="•"/>
              <a:defRPr/>
            </a:pPr>
            <a:r>
              <a:rPr lang="it-IT" sz="4000" b="1" dirty="0">
                <a:solidFill>
                  <a:schemeClr val="bg1">
                    <a:lumMod val="65000"/>
                  </a:schemeClr>
                </a:solidFill>
                <a:cs typeface="Calibri" pitchFamily="34" charset="0"/>
              </a:rPr>
              <a:t>Premessa</a:t>
            </a:r>
          </a:p>
          <a:p>
            <a:pPr marL="571419" indent="-571419" defTabSz="914357">
              <a:lnSpc>
                <a:spcPct val="140000"/>
              </a:lnSpc>
              <a:buFont typeface="Arial" panose="020B0604020202020204" pitchFamily="34" charset="0"/>
              <a:buChar char="•"/>
              <a:defRPr/>
            </a:pPr>
            <a:r>
              <a:rPr lang="it-IT" sz="4000" b="1" dirty="0">
                <a:solidFill>
                  <a:schemeClr val="bg1">
                    <a:lumMod val="65000"/>
                  </a:schemeClr>
                </a:solidFill>
                <a:cs typeface="Calibri" pitchFamily="34" charset="0"/>
              </a:rPr>
              <a:t>La forma</a:t>
            </a:r>
          </a:p>
          <a:p>
            <a:pPr marL="571419" indent="-571419" defTabSz="914357">
              <a:lnSpc>
                <a:spcPct val="140000"/>
              </a:lnSpc>
              <a:buFont typeface="Arial" panose="020B0604020202020204" pitchFamily="34" charset="0"/>
              <a:buChar char="•"/>
              <a:defRPr/>
            </a:pPr>
            <a:r>
              <a:rPr lang="it-IT" sz="4000" b="1" dirty="0">
                <a:solidFill>
                  <a:schemeClr val="bg1">
                    <a:lumMod val="65000"/>
                  </a:schemeClr>
                </a:solidFill>
                <a:cs typeface="Calibri" pitchFamily="34" charset="0"/>
              </a:rPr>
              <a:t>I numeri</a:t>
            </a:r>
          </a:p>
          <a:p>
            <a:pPr marL="571419" indent="-571419" defTabSz="914357">
              <a:lnSpc>
                <a:spcPct val="140000"/>
              </a:lnSpc>
              <a:buFont typeface="Arial" panose="020B0604020202020204" pitchFamily="34" charset="0"/>
              <a:buChar char="•"/>
              <a:defRPr/>
            </a:pPr>
            <a:r>
              <a:rPr lang="it-IT" sz="4000" b="1" dirty="0">
                <a:solidFill>
                  <a:schemeClr val="bg1">
                    <a:lumMod val="65000"/>
                  </a:schemeClr>
                </a:solidFill>
                <a:cs typeface="Calibri" pitchFamily="34" charset="0"/>
              </a:rPr>
              <a:t>Le misure</a:t>
            </a:r>
          </a:p>
          <a:p>
            <a:pPr marL="571419" indent="-571419" defTabSz="914357">
              <a:lnSpc>
                <a:spcPct val="140000"/>
              </a:lnSpc>
              <a:buFont typeface="Arial" panose="020B0604020202020204" pitchFamily="34" charset="0"/>
              <a:buChar char="•"/>
              <a:defRPr/>
            </a:pPr>
            <a:r>
              <a:rPr lang="it-IT" sz="4000" b="1" dirty="0">
                <a:solidFill>
                  <a:srgbClr val="00457D"/>
                </a:solidFill>
                <a:cs typeface="Calibri" pitchFamily="34" charset="0"/>
              </a:rPr>
              <a:t>Le proposte</a:t>
            </a:r>
          </a:p>
        </p:txBody>
      </p:sp>
      <p:sp>
        <p:nvSpPr>
          <p:cNvPr id="9" name="Rettangolo 1">
            <a:extLst>
              <a:ext uri="{FF2B5EF4-FFF2-40B4-BE49-F238E27FC236}">
                <a16:creationId xmlns:a16="http://schemas.microsoft.com/office/drawing/2014/main" id="{5AAB79F8-9FC9-4035-99D0-16008D08F931}"/>
              </a:ext>
            </a:extLst>
          </p:cNvPr>
          <p:cNvSpPr>
            <a:spLocks noChangeArrowheads="1"/>
          </p:cNvSpPr>
          <p:nvPr/>
        </p:nvSpPr>
        <p:spPr bwMode="auto">
          <a:xfrm>
            <a:off x="15347" y="116635"/>
            <a:ext cx="10081325" cy="830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pPr algn="ctr" defTabSz="914357" eaLnBrk="0" fontAlgn="base" hangingPunct="0">
              <a:spcBef>
                <a:spcPct val="0"/>
              </a:spcBef>
              <a:spcAft>
                <a:spcPct val="0"/>
              </a:spcAft>
            </a:pPr>
            <a:r>
              <a:rPr lang="en-US" sz="4800" b="1" dirty="0">
                <a:solidFill>
                  <a:srgbClr val="C00000"/>
                </a:solidFill>
                <a:cs typeface="Calibri" pitchFamily="34" charset="0"/>
              </a:rPr>
              <a:t>DdL </a:t>
            </a:r>
            <a:r>
              <a:rPr lang="en-US" sz="4800" b="1" dirty="0" err="1">
                <a:solidFill>
                  <a:srgbClr val="C00000"/>
                </a:solidFill>
                <a:cs typeface="Calibri" pitchFamily="34" charset="0"/>
              </a:rPr>
              <a:t>Bilancio</a:t>
            </a:r>
            <a:r>
              <a:rPr lang="en-US" sz="4800" b="1" dirty="0">
                <a:solidFill>
                  <a:srgbClr val="C00000"/>
                </a:solidFill>
                <a:cs typeface="Calibri" pitchFamily="34" charset="0"/>
              </a:rPr>
              <a:t> 2025: </a:t>
            </a:r>
            <a:r>
              <a:rPr lang="en-US" sz="4800" b="1" dirty="0" err="1">
                <a:solidFill>
                  <a:srgbClr val="C00000"/>
                </a:solidFill>
                <a:cs typeface="Calibri" pitchFamily="34" charset="0"/>
              </a:rPr>
              <a:t>misure</a:t>
            </a:r>
            <a:r>
              <a:rPr lang="en-US" sz="4800" b="1" dirty="0">
                <a:solidFill>
                  <a:srgbClr val="C00000"/>
                </a:solidFill>
                <a:cs typeface="Calibri" pitchFamily="34" charset="0"/>
              </a:rPr>
              <a:t> per la </a:t>
            </a:r>
            <a:r>
              <a:rPr lang="en-US" sz="4800" b="1" dirty="0" err="1">
                <a:solidFill>
                  <a:srgbClr val="C00000"/>
                </a:solidFill>
                <a:cs typeface="Calibri" pitchFamily="34" charset="0"/>
              </a:rPr>
              <a:t>sanità</a:t>
            </a:r>
            <a:endParaRPr lang="en-US" sz="4800" b="1" dirty="0">
              <a:solidFill>
                <a:srgbClr val="C00000"/>
              </a:solidFill>
              <a:cs typeface="Calibri" pitchFamily="34" charset="0"/>
            </a:endParaRPr>
          </a:p>
        </p:txBody>
      </p:sp>
    </p:spTree>
    <p:extLst>
      <p:ext uri="{BB962C8B-B14F-4D97-AF65-F5344CB8AC3E}">
        <p14:creationId xmlns:p14="http://schemas.microsoft.com/office/powerpoint/2010/main" val="419207622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B777033D-B7B5-4EA4-A606-D9292475EEF5}"/>
              </a:ext>
            </a:extLst>
          </p:cNvPr>
          <p:cNvPicPr>
            <a:picLocks noChangeAspect="1"/>
          </p:cNvPicPr>
          <p:nvPr/>
        </p:nvPicPr>
        <p:blipFill rotWithShape="1">
          <a:blip r:embed="rId2"/>
          <a:srcRect b="4035"/>
          <a:stretch/>
        </p:blipFill>
        <p:spPr>
          <a:xfrm>
            <a:off x="462980" y="-4626"/>
            <a:ext cx="9480310" cy="6840000"/>
          </a:xfrm>
          <a:prstGeom prst="rect">
            <a:avLst/>
          </a:prstGeom>
        </p:spPr>
      </p:pic>
      <p:sp>
        <p:nvSpPr>
          <p:cNvPr id="3" name="Rettangolo 2">
            <a:extLst>
              <a:ext uri="{FF2B5EF4-FFF2-40B4-BE49-F238E27FC236}">
                <a16:creationId xmlns:a16="http://schemas.microsoft.com/office/drawing/2014/main" id="{FD775D1E-96B5-47AE-A666-05E8E63393C6}"/>
              </a:ext>
            </a:extLst>
          </p:cNvPr>
          <p:cNvSpPr/>
          <p:nvPr/>
        </p:nvSpPr>
        <p:spPr>
          <a:xfrm>
            <a:off x="751012" y="3933056"/>
            <a:ext cx="1944216" cy="144016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0351660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Nino Cartabellotta…"/>
          <p:cNvSpPr txBox="1">
            <a:spLocks noGrp="1"/>
          </p:cNvSpPr>
          <p:nvPr>
            <p:ph type="body" idx="21"/>
          </p:nvPr>
        </p:nvSpPr>
        <p:spPr>
          <a:xfrm>
            <a:off x="3055268" y="4917057"/>
            <a:ext cx="2277783" cy="526058"/>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normAutofit fontScale="62500" lnSpcReduction="20000"/>
          </a:bodyPr>
          <a:lstStyle/>
          <a:p>
            <a:pPr defTabSz="309551">
              <a:defRPr sz="2850">
                <a:solidFill>
                  <a:srgbClr val="FFFFFF"/>
                </a:solidFill>
                <a:latin typeface="+mj-lt"/>
                <a:ea typeface="+mj-ea"/>
                <a:cs typeface="+mj-cs"/>
                <a:sym typeface="Neo Sans Std"/>
              </a:defRPr>
            </a:pPr>
            <a:r>
              <a:t>Nino Cartabellotta</a:t>
            </a:r>
          </a:p>
          <a:p>
            <a:pPr defTabSz="309551">
              <a:defRPr sz="2100" b="0">
                <a:solidFill>
                  <a:srgbClr val="FFFFFF"/>
                </a:solidFill>
                <a:latin typeface="+mj-lt"/>
                <a:ea typeface="+mj-ea"/>
                <a:cs typeface="+mj-cs"/>
                <a:sym typeface="Neo Sans Std"/>
              </a:defRPr>
            </a:pPr>
            <a:r>
              <a:t>FONDAZIONE GIMBE</a:t>
            </a:r>
          </a:p>
        </p:txBody>
      </p:sp>
      <p:sp>
        <p:nvSpPr>
          <p:cNvPr id="167" name="Rettangolo"/>
          <p:cNvSpPr/>
          <p:nvPr/>
        </p:nvSpPr>
        <p:spPr>
          <a:xfrm>
            <a:off x="3055268" y="1372891"/>
            <a:ext cx="1147444" cy="75150"/>
          </a:xfrm>
          <a:prstGeom prst="rect">
            <a:avLst/>
          </a:prstGeom>
          <a:solidFill>
            <a:srgbClr val="CD1719"/>
          </a:solidFill>
          <a:ln w="3175">
            <a:miter lim="400000"/>
          </a:ln>
        </p:spPr>
        <p:txBody>
          <a:bodyPr lIns="19050" tIns="19050" rIns="19050" bIns="19050" anchor="ctr"/>
          <a:lstStyle/>
          <a:p>
            <a:pPr algn="ctr" defTabSz="412735" eaLnBrk="1" fontAlgn="auto">
              <a:spcBef>
                <a:spcPts val="0"/>
              </a:spcBef>
              <a:spcAft>
                <a:spcPts val="0"/>
              </a:spcAft>
              <a:defRPr sz="2400">
                <a:solidFill>
                  <a:srgbClr val="CD1719"/>
                </a:solidFill>
                <a:latin typeface="Helvetica Neue Medium"/>
                <a:ea typeface="Helvetica Neue Medium"/>
                <a:cs typeface="Helvetica Neue Medium"/>
                <a:sym typeface="Helvetica Neue Medium"/>
              </a:defRPr>
            </a:pPr>
            <a:endParaRPr sz="1687" kern="0">
              <a:solidFill>
                <a:srgbClr val="CD1719"/>
              </a:solidFill>
              <a:latin typeface="Helvetica Neue Medium"/>
              <a:sym typeface="Helvetica Neue Medium"/>
            </a:endParaRPr>
          </a:p>
        </p:txBody>
      </p:sp>
      <p:pic>
        <p:nvPicPr>
          <p:cNvPr id="170" name="fina.png" descr="fina.png"/>
          <p:cNvPicPr>
            <a:picLocks noChangeAspect="1"/>
          </p:cNvPicPr>
          <p:nvPr/>
        </p:nvPicPr>
        <p:blipFill>
          <a:blip r:embed="rId2"/>
          <a:stretch>
            <a:fillRect/>
          </a:stretch>
        </p:blipFill>
        <p:spPr>
          <a:xfrm>
            <a:off x="3055268" y="656209"/>
            <a:ext cx="9144000" cy="580676"/>
          </a:xfrm>
          <a:prstGeom prst="rect">
            <a:avLst/>
          </a:prstGeom>
          <a:ln w="3175">
            <a:miter lim="400000"/>
          </a:ln>
        </p:spPr>
      </p:pic>
      <p:pic>
        <p:nvPicPr>
          <p:cNvPr id="9" name="SlideSXSSN2024.jpg" descr="SlideSXSSN2024.jpg">
            <a:extLst>
              <a:ext uri="{FF2B5EF4-FFF2-40B4-BE49-F238E27FC236}">
                <a16:creationId xmlns:a16="http://schemas.microsoft.com/office/drawing/2014/main" id="{A145ABDE-6B58-4308-A031-EEA4E28E0D34}"/>
              </a:ext>
            </a:extLst>
          </p:cNvPr>
          <p:cNvPicPr>
            <a:picLocks noChangeAspect="1"/>
          </p:cNvPicPr>
          <p:nvPr/>
        </p:nvPicPr>
        <p:blipFill>
          <a:blip r:embed="rId3"/>
          <a:stretch>
            <a:fillRect/>
          </a:stretch>
        </p:blipFill>
        <p:spPr>
          <a:xfrm>
            <a:off x="0" y="-15969"/>
            <a:ext cx="2410999" cy="6889938"/>
          </a:xfrm>
          <a:prstGeom prst="rect">
            <a:avLst/>
          </a:prstGeom>
          <a:ln w="3175">
            <a:miter lim="400000"/>
          </a:ln>
        </p:spPr>
      </p:pic>
      <p:sp>
        <p:nvSpPr>
          <p:cNvPr id="10" name="Sed ut perspiciatis unde omnis iste natus error sit voluptatem accusantium doloremque laudantium, totam rem aperiam eaque ipsa, quae ab illo inventore veritatis et quasi architecto beatae vitae dicta sunt, explicabo. Nemo enim ipsam voluptatem, quia volu">
            <a:extLst>
              <a:ext uri="{FF2B5EF4-FFF2-40B4-BE49-F238E27FC236}">
                <a16:creationId xmlns:a16="http://schemas.microsoft.com/office/drawing/2014/main" id="{B38494A7-EF27-4D1B-898E-18F4ADFCFAA6}"/>
              </a:ext>
            </a:extLst>
          </p:cNvPr>
          <p:cNvSpPr txBox="1"/>
          <p:nvPr/>
        </p:nvSpPr>
        <p:spPr>
          <a:xfrm>
            <a:off x="3055267" y="1762244"/>
            <a:ext cx="6840762" cy="4326429"/>
          </a:xfrm>
          <a:prstGeom prst="rect">
            <a:avLst/>
          </a:prstGeom>
          <a:ln w="3175">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ormAutofit/>
          </a:bodyPr>
          <a:lstStyle/>
          <a:p>
            <a:pPr defTabSz="224020" eaLnBrk="1" fontAlgn="auto">
              <a:lnSpc>
                <a:spcPct val="120000"/>
              </a:lnSpc>
              <a:spcBef>
                <a:spcPts val="281"/>
              </a:spcBef>
              <a:spcAft>
                <a:spcPts val="0"/>
              </a:spcAft>
              <a:defRPr sz="2352">
                <a:solidFill>
                  <a:srgbClr val="00457D"/>
                </a:solidFill>
                <a:latin typeface="Calibri"/>
                <a:ea typeface="Calibri"/>
                <a:cs typeface="Calibri"/>
                <a:sym typeface="Calibri"/>
              </a:defRPr>
            </a:pPr>
            <a:r>
              <a:rPr lang="it-IT" sz="3200" b="1" kern="0" dirty="0">
                <a:solidFill>
                  <a:srgbClr val="00457D"/>
                </a:solidFill>
                <a:latin typeface="Calibri"/>
                <a:cs typeface="Calibri"/>
                <a:sym typeface="Calibri"/>
              </a:rPr>
              <a:t>Aumentare in maniera progressiva e consistente il finanziamento pubblico </a:t>
            </a:r>
            <a:r>
              <a:rPr lang="it-IT" sz="3200" kern="0" dirty="0">
                <a:solidFill>
                  <a:srgbClr val="00457D"/>
                </a:solidFill>
                <a:latin typeface="Calibri"/>
                <a:cs typeface="Calibri"/>
                <a:sym typeface="Calibri"/>
              </a:rPr>
              <a:t>per la sanità </a:t>
            </a:r>
            <a:r>
              <a:rPr lang="it-IT" sz="3200" b="1" kern="0" dirty="0">
                <a:solidFill>
                  <a:srgbClr val="00457D"/>
                </a:solidFill>
                <a:latin typeface="Calibri"/>
                <a:cs typeface="Calibri"/>
                <a:sym typeface="Calibri"/>
              </a:rPr>
              <a:t>per allinearlo alla media dei paesi europei</a:t>
            </a:r>
            <a:r>
              <a:rPr lang="it-IT" sz="3200" kern="0" dirty="0">
                <a:solidFill>
                  <a:srgbClr val="00457D"/>
                </a:solidFill>
                <a:latin typeface="Calibri"/>
                <a:cs typeface="Calibri"/>
                <a:sym typeface="Calibri"/>
              </a:rPr>
              <a:t>, al fine di garantire il rilancio delle politiche del personale sanitario, l’erogazione uniforme dei LEA e l’equità di accesso alle innovazioni</a:t>
            </a:r>
            <a:endParaRPr sz="3200" kern="0" dirty="0">
              <a:solidFill>
                <a:srgbClr val="00457D"/>
              </a:solidFill>
              <a:latin typeface="Calibri"/>
              <a:cs typeface="Calibri"/>
              <a:sym typeface="Calibri"/>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elena.GIMBE\Desktop\Logo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pic>
        <p:nvPicPr>
          <p:cNvPr id="3" name="Immagine 2">
            <a:extLst>
              <a:ext uri="{FF2B5EF4-FFF2-40B4-BE49-F238E27FC236}">
                <a16:creationId xmlns:a16="http://schemas.microsoft.com/office/drawing/2014/main" id="{342FA4C3-3F44-4D92-BC3D-B4ACF1F2F4BC}"/>
              </a:ext>
            </a:extLst>
          </p:cNvPr>
          <p:cNvPicPr>
            <a:picLocks noChangeAspect="1"/>
          </p:cNvPicPr>
          <p:nvPr/>
        </p:nvPicPr>
        <p:blipFill>
          <a:blip r:embed="rId4"/>
          <a:stretch>
            <a:fillRect/>
          </a:stretch>
        </p:blipFill>
        <p:spPr>
          <a:xfrm>
            <a:off x="56181" y="404664"/>
            <a:ext cx="9821507" cy="4840644"/>
          </a:xfrm>
          <a:prstGeom prst="rect">
            <a:avLst/>
          </a:prstGeom>
        </p:spPr>
      </p:pic>
      <p:sp>
        <p:nvSpPr>
          <p:cNvPr id="6" name="Rettangolo con angoli arrotondati 5">
            <a:extLst>
              <a:ext uri="{FF2B5EF4-FFF2-40B4-BE49-F238E27FC236}">
                <a16:creationId xmlns:a16="http://schemas.microsoft.com/office/drawing/2014/main" id="{8A258AA6-FCD7-4A4A-AA54-934DE244F556}"/>
              </a:ext>
            </a:extLst>
          </p:cNvPr>
          <p:cNvSpPr/>
          <p:nvPr/>
        </p:nvSpPr>
        <p:spPr>
          <a:xfrm>
            <a:off x="1068760" y="3533959"/>
            <a:ext cx="1620000"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Riforma 1</a:t>
            </a:r>
          </a:p>
        </p:txBody>
      </p:sp>
      <p:sp>
        <p:nvSpPr>
          <p:cNvPr id="7" name="Rettangolo con angoli arrotondati 6">
            <a:extLst>
              <a:ext uri="{FF2B5EF4-FFF2-40B4-BE49-F238E27FC236}">
                <a16:creationId xmlns:a16="http://schemas.microsoft.com/office/drawing/2014/main" id="{BC3410F6-19E5-44F6-8770-24F9AE96D2B5}"/>
              </a:ext>
            </a:extLst>
          </p:cNvPr>
          <p:cNvSpPr/>
          <p:nvPr/>
        </p:nvSpPr>
        <p:spPr>
          <a:xfrm>
            <a:off x="2688760" y="2898137"/>
            <a:ext cx="1620000"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Riforma 2</a:t>
            </a:r>
          </a:p>
        </p:txBody>
      </p:sp>
      <p:sp>
        <p:nvSpPr>
          <p:cNvPr id="8" name="Rettangolo con angoli arrotondati 7">
            <a:extLst>
              <a:ext uri="{FF2B5EF4-FFF2-40B4-BE49-F238E27FC236}">
                <a16:creationId xmlns:a16="http://schemas.microsoft.com/office/drawing/2014/main" id="{C7663704-303B-4641-A73A-D5D4AB0604D4}"/>
              </a:ext>
            </a:extLst>
          </p:cNvPr>
          <p:cNvSpPr/>
          <p:nvPr/>
        </p:nvSpPr>
        <p:spPr>
          <a:xfrm>
            <a:off x="4328305" y="2280548"/>
            <a:ext cx="1620000"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Riforma 3</a:t>
            </a:r>
          </a:p>
        </p:txBody>
      </p:sp>
      <p:sp>
        <p:nvSpPr>
          <p:cNvPr id="9" name="Rettangolo con angoli arrotondati 8">
            <a:extLst>
              <a:ext uri="{FF2B5EF4-FFF2-40B4-BE49-F238E27FC236}">
                <a16:creationId xmlns:a16="http://schemas.microsoft.com/office/drawing/2014/main" id="{C1E2DE5D-F403-4215-8493-E748FA746664}"/>
              </a:ext>
            </a:extLst>
          </p:cNvPr>
          <p:cNvSpPr/>
          <p:nvPr/>
        </p:nvSpPr>
        <p:spPr>
          <a:xfrm>
            <a:off x="6003547" y="1652980"/>
            <a:ext cx="1620000"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Riforma 4</a:t>
            </a:r>
          </a:p>
        </p:txBody>
      </p:sp>
      <p:sp>
        <p:nvSpPr>
          <p:cNvPr id="10" name="Rettangolo con angoli arrotondati 9">
            <a:extLst>
              <a:ext uri="{FF2B5EF4-FFF2-40B4-BE49-F238E27FC236}">
                <a16:creationId xmlns:a16="http://schemas.microsoft.com/office/drawing/2014/main" id="{DF0FA460-34B5-40CA-BAFB-276CD06692D3}"/>
              </a:ext>
            </a:extLst>
          </p:cNvPr>
          <p:cNvSpPr/>
          <p:nvPr/>
        </p:nvSpPr>
        <p:spPr>
          <a:xfrm>
            <a:off x="7555291" y="1014363"/>
            <a:ext cx="1620000" cy="43204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Riforma 5</a:t>
            </a:r>
          </a:p>
        </p:txBody>
      </p:sp>
      <p:sp>
        <p:nvSpPr>
          <p:cNvPr id="2" name="Rettangolo 1">
            <a:extLst>
              <a:ext uri="{FF2B5EF4-FFF2-40B4-BE49-F238E27FC236}">
                <a16:creationId xmlns:a16="http://schemas.microsoft.com/office/drawing/2014/main" id="{025CE909-A3CD-480F-AA86-196E81267E78}"/>
              </a:ext>
            </a:extLst>
          </p:cNvPr>
          <p:cNvSpPr/>
          <p:nvPr/>
        </p:nvSpPr>
        <p:spPr>
          <a:xfrm>
            <a:off x="606996" y="764704"/>
            <a:ext cx="360040" cy="4176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356316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lena.GIMBE\Desktop\LogoNew.jpg">
            <a:extLst>
              <a:ext uri="{FF2B5EF4-FFF2-40B4-BE49-F238E27FC236}">
                <a16:creationId xmlns:a16="http://schemas.microsoft.com/office/drawing/2014/main" id="{27B73EAF-8A02-4066-9601-FAB2BAE54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89CAC7DB-4E35-473C-B61A-467224BAA042}"/>
              </a:ext>
            </a:extLst>
          </p:cNvPr>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Char char="•"/>
              <a:tabLst/>
              <a:defRPr/>
            </a:pPr>
            <a:endParaRPr kumimoji="0" lang="it-IT" sz="2800" b="0" i="0" u="none" strike="noStrike" kern="1200" cap="none" spc="0" normalizeH="0" baseline="0" noProof="0" dirty="0">
              <a:ln>
                <a:noFill/>
              </a:ln>
              <a:solidFill>
                <a:srgbClr val="FFFF99"/>
              </a:solidFill>
              <a:effectLst/>
              <a:uLnTx/>
              <a:uFillTx/>
              <a:latin typeface="Arial" charset="0"/>
              <a:ea typeface="+mn-ea"/>
              <a:cs typeface="Arial" charset="0"/>
            </a:endParaRPr>
          </a:p>
        </p:txBody>
      </p:sp>
      <p:pic>
        <p:nvPicPr>
          <p:cNvPr id="7" name="Immagine 6">
            <a:extLst>
              <a:ext uri="{FF2B5EF4-FFF2-40B4-BE49-F238E27FC236}">
                <a16:creationId xmlns:a16="http://schemas.microsoft.com/office/drawing/2014/main" id="{1F573327-0766-4040-88AE-4CAE69592A1D}"/>
              </a:ext>
            </a:extLst>
          </p:cNvPr>
          <p:cNvPicPr>
            <a:picLocks noChangeAspect="1"/>
          </p:cNvPicPr>
          <p:nvPr/>
        </p:nvPicPr>
        <p:blipFill>
          <a:blip r:embed="rId3"/>
          <a:stretch>
            <a:fillRect/>
          </a:stretch>
        </p:blipFill>
        <p:spPr>
          <a:xfrm>
            <a:off x="2334256" y="0"/>
            <a:ext cx="5618487" cy="6858000"/>
          </a:xfrm>
          <a:prstGeom prst="rect">
            <a:avLst/>
          </a:prstGeom>
        </p:spPr>
      </p:pic>
    </p:spTree>
    <p:extLst>
      <p:ext uri="{BB962C8B-B14F-4D97-AF65-F5344CB8AC3E}">
        <p14:creationId xmlns:p14="http://schemas.microsoft.com/office/powerpoint/2010/main" val="1268256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61" t="1667" r="-361" b="645"/>
          <a:stretch/>
        </p:blipFill>
        <p:spPr bwMode="auto">
          <a:xfrm>
            <a:off x="-3924" y="-16993"/>
            <a:ext cx="10332000" cy="687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8953145"/>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lena.GIMBE\Desktop\LogoNew.jpg">
            <a:extLst>
              <a:ext uri="{FF2B5EF4-FFF2-40B4-BE49-F238E27FC236}">
                <a16:creationId xmlns:a16="http://schemas.microsoft.com/office/drawing/2014/main" id="{27B73EAF-8A02-4066-9601-FAB2BAE54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89CAC7DB-4E35-473C-B61A-467224BAA042}"/>
              </a:ext>
            </a:extLst>
          </p:cNvPr>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Char char="•"/>
              <a:tabLst/>
              <a:defRPr/>
            </a:pPr>
            <a:endParaRPr kumimoji="0" lang="it-IT" sz="2800" b="0" i="0" u="none" strike="noStrike" kern="1200" cap="none" spc="0" normalizeH="0" baseline="0" noProof="0" dirty="0">
              <a:ln>
                <a:noFill/>
              </a:ln>
              <a:solidFill>
                <a:srgbClr val="FFFF99"/>
              </a:solidFill>
              <a:effectLst/>
              <a:uLnTx/>
              <a:uFillTx/>
              <a:latin typeface="Arial" charset="0"/>
              <a:ea typeface="+mn-ea"/>
              <a:cs typeface="Arial" charset="0"/>
            </a:endParaRPr>
          </a:p>
        </p:txBody>
      </p:sp>
      <p:pic>
        <p:nvPicPr>
          <p:cNvPr id="3" name="Immagine 2">
            <a:extLst>
              <a:ext uri="{FF2B5EF4-FFF2-40B4-BE49-F238E27FC236}">
                <a16:creationId xmlns:a16="http://schemas.microsoft.com/office/drawing/2014/main" id="{3D9D796E-E598-41C3-A2D6-4740CC57C100}"/>
              </a:ext>
            </a:extLst>
          </p:cNvPr>
          <p:cNvPicPr>
            <a:picLocks noChangeAspect="1"/>
          </p:cNvPicPr>
          <p:nvPr/>
        </p:nvPicPr>
        <p:blipFill>
          <a:blip r:embed="rId3"/>
          <a:stretch>
            <a:fillRect/>
          </a:stretch>
        </p:blipFill>
        <p:spPr>
          <a:xfrm>
            <a:off x="18089" y="0"/>
            <a:ext cx="10080000" cy="5086408"/>
          </a:xfrm>
          <a:prstGeom prst="rect">
            <a:avLst/>
          </a:prstGeom>
        </p:spPr>
      </p:pic>
      <p:sp>
        <p:nvSpPr>
          <p:cNvPr id="10" name="CasellaDiTesto 9">
            <a:extLst>
              <a:ext uri="{FF2B5EF4-FFF2-40B4-BE49-F238E27FC236}">
                <a16:creationId xmlns:a16="http://schemas.microsoft.com/office/drawing/2014/main" id="{1A51F84D-84AE-4E9A-B87D-D8B083FB723D}"/>
              </a:ext>
            </a:extLst>
          </p:cNvPr>
          <p:cNvSpPr txBox="1"/>
          <p:nvPr/>
        </p:nvSpPr>
        <p:spPr>
          <a:xfrm>
            <a:off x="679004" y="5085184"/>
            <a:ext cx="9145016" cy="1200329"/>
          </a:xfrm>
          <a:prstGeom prst="rect">
            <a:avLst/>
          </a:prstGeom>
          <a:noFill/>
        </p:spPr>
        <p:txBody>
          <a:bodyPr wrap="square">
            <a:spAutoFit/>
          </a:bodyPr>
          <a:lstStyle>
            <a:defPPr>
              <a:defRPr lang="it-IT"/>
            </a:defPPr>
            <a:lvl1pPr>
              <a:defRPr sz="2400" b="0" i="0" u="none" strike="noStrike" baseline="0">
                <a:solidFill>
                  <a:srgbClr val="00457D"/>
                </a:solidFill>
                <a:latin typeface="+mj-lt"/>
              </a:defRPr>
            </a:lvl1pPr>
          </a:lstStyle>
          <a:p>
            <a:r>
              <a:rPr lang="en-US" dirty="0"/>
              <a:t>Across the OECD, the </a:t>
            </a:r>
            <a:r>
              <a:rPr lang="en-US" b="1" dirty="0"/>
              <a:t>mean annual change in health spending </a:t>
            </a:r>
            <a:r>
              <a:rPr lang="en-US" dirty="0"/>
              <a:t>in the base scenario is expected to be twice as high as the mean annual change in government revenues from 2023 to 2040 (</a:t>
            </a:r>
            <a:r>
              <a:rPr lang="en-US" b="1" dirty="0"/>
              <a:t>2,6% </a:t>
            </a:r>
            <a:r>
              <a:rPr lang="en-US" dirty="0"/>
              <a:t>vs 1,3%)</a:t>
            </a:r>
            <a:endParaRPr lang="it-IT" dirty="0"/>
          </a:p>
        </p:txBody>
      </p:sp>
    </p:spTree>
    <p:extLst>
      <p:ext uri="{BB962C8B-B14F-4D97-AF65-F5344CB8AC3E}">
        <p14:creationId xmlns:p14="http://schemas.microsoft.com/office/powerpoint/2010/main" val="37875919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elena.GIMBE\Desktop\LogoNew.jpg">
            <a:extLst>
              <a:ext uri="{FF2B5EF4-FFF2-40B4-BE49-F238E27FC236}">
                <a16:creationId xmlns:a16="http://schemas.microsoft.com/office/drawing/2014/main" id="{27B73EAF-8A02-4066-9601-FAB2BAE54B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89CAC7DB-4E35-473C-B61A-467224BAA042}"/>
              </a:ext>
            </a:extLst>
          </p:cNvPr>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Char char="•"/>
              <a:tabLst/>
              <a:defRPr/>
            </a:pPr>
            <a:endParaRPr kumimoji="0" lang="it-IT" sz="2800" b="0" i="0" u="none" strike="noStrike" kern="1200" cap="none" spc="0" normalizeH="0" baseline="0" noProof="0" dirty="0">
              <a:ln>
                <a:noFill/>
              </a:ln>
              <a:solidFill>
                <a:srgbClr val="FFFF99"/>
              </a:solidFill>
              <a:effectLst/>
              <a:uLnTx/>
              <a:uFillTx/>
              <a:latin typeface="Arial" charset="0"/>
              <a:ea typeface="+mn-ea"/>
              <a:cs typeface="Arial" charset="0"/>
            </a:endParaRPr>
          </a:p>
        </p:txBody>
      </p:sp>
      <p:sp>
        <p:nvSpPr>
          <p:cNvPr id="7" name="CasellaDiTesto 6">
            <a:extLst>
              <a:ext uri="{FF2B5EF4-FFF2-40B4-BE49-F238E27FC236}">
                <a16:creationId xmlns:a16="http://schemas.microsoft.com/office/drawing/2014/main" id="{35F6C13D-18C6-4960-9C19-80AF00867906}"/>
              </a:ext>
            </a:extLst>
          </p:cNvPr>
          <p:cNvSpPr txBox="1"/>
          <p:nvPr/>
        </p:nvSpPr>
        <p:spPr>
          <a:xfrm>
            <a:off x="823020" y="44624"/>
            <a:ext cx="8784976" cy="523220"/>
          </a:xfrm>
          <a:prstGeom prst="rect">
            <a:avLst/>
          </a:prstGeom>
          <a:noFill/>
        </p:spPr>
        <p:txBody>
          <a:bodyPr wrap="square">
            <a:spAutoFit/>
          </a:bodyPr>
          <a:lstStyle/>
          <a:p>
            <a:pPr algn="ctr"/>
            <a:r>
              <a:rPr lang="it-IT" sz="2800" b="1" dirty="0">
                <a:solidFill>
                  <a:srgbClr val="00457D"/>
                </a:solidFill>
                <a:effectLst/>
                <a:latin typeface="Cambria" panose="02040503050406030204" pitchFamily="18" charset="0"/>
                <a:ea typeface="Cambria" panose="02040503050406030204" pitchFamily="18" charset="0"/>
                <a:cs typeface="Arial" panose="020B0604020202020204" pitchFamily="34" charset="0"/>
              </a:rPr>
              <a:t>Proiezioni Fabbisogno </a:t>
            </a:r>
            <a:r>
              <a:rPr lang="it-IT" sz="2800" b="1" dirty="0">
                <a:solidFill>
                  <a:srgbClr val="00457D"/>
                </a:solidFill>
                <a:latin typeface="Cambria" panose="02040503050406030204" pitchFamily="18" charset="0"/>
                <a:ea typeface="Cambria" panose="02040503050406030204" pitchFamily="18" charset="0"/>
                <a:cs typeface="Arial" panose="020B0604020202020204" pitchFamily="34" charset="0"/>
              </a:rPr>
              <a:t>Sanitario Nazionale al 2030</a:t>
            </a:r>
            <a:endParaRPr lang="it-IT" sz="2800" b="1" dirty="0">
              <a:latin typeface="Cambria" panose="02040503050406030204" pitchFamily="18" charset="0"/>
              <a:ea typeface="Cambria" panose="02040503050406030204" pitchFamily="18" charset="0"/>
            </a:endParaRPr>
          </a:p>
        </p:txBody>
      </p:sp>
      <p:pic>
        <p:nvPicPr>
          <p:cNvPr id="3" name="Immagine 2">
            <a:extLst>
              <a:ext uri="{FF2B5EF4-FFF2-40B4-BE49-F238E27FC236}">
                <a16:creationId xmlns:a16="http://schemas.microsoft.com/office/drawing/2014/main" id="{55DED17F-15E1-4181-9AA9-7996F4B3AD28}"/>
              </a:ext>
            </a:extLst>
          </p:cNvPr>
          <p:cNvPicPr>
            <a:picLocks noChangeAspect="1"/>
          </p:cNvPicPr>
          <p:nvPr/>
        </p:nvPicPr>
        <p:blipFill>
          <a:blip r:embed="rId3"/>
          <a:stretch>
            <a:fillRect/>
          </a:stretch>
        </p:blipFill>
        <p:spPr>
          <a:xfrm>
            <a:off x="11662" y="595522"/>
            <a:ext cx="10080000" cy="5703750"/>
          </a:xfrm>
          <a:prstGeom prst="rect">
            <a:avLst/>
          </a:prstGeom>
        </p:spPr>
      </p:pic>
    </p:spTree>
    <p:extLst>
      <p:ext uri="{BB962C8B-B14F-4D97-AF65-F5344CB8AC3E}">
        <p14:creationId xmlns:p14="http://schemas.microsoft.com/office/powerpoint/2010/main" val="19892821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2" name="CasellaDiTesto 11">
            <a:extLst>
              <a:ext uri="{FF2B5EF4-FFF2-40B4-BE49-F238E27FC236}">
                <a16:creationId xmlns:a16="http://schemas.microsoft.com/office/drawing/2014/main" id="{7E05E044-BA32-4404-81C2-3A47142C4FC8}"/>
              </a:ext>
            </a:extLst>
          </p:cNvPr>
          <p:cNvSpPr txBox="1"/>
          <p:nvPr/>
        </p:nvSpPr>
        <p:spPr>
          <a:xfrm>
            <a:off x="30932" y="44624"/>
            <a:ext cx="10009112" cy="523220"/>
          </a:xfrm>
          <a:prstGeom prst="rect">
            <a:avLst/>
          </a:prstGeom>
          <a:noFill/>
        </p:spPr>
        <p:txBody>
          <a:bodyPr wrap="square">
            <a:spAutoFit/>
          </a:bodyPr>
          <a:lstStyle/>
          <a:p>
            <a:pPr algn="ctr"/>
            <a:r>
              <a:rPr lang="it-IT" sz="2800" b="1" dirty="0">
                <a:solidFill>
                  <a:srgbClr val="00457D"/>
                </a:solidFill>
                <a:latin typeface="Cambria" panose="02040503050406030204" pitchFamily="18" charset="0"/>
                <a:ea typeface="SimSun" panose="02010600030101010101" pitchFamily="2" charset="-122"/>
                <a:cs typeface="Arial" panose="020B0604020202020204" pitchFamily="34" charset="0"/>
              </a:rPr>
              <a:t>Rifinanziamento progressivo del FSN</a:t>
            </a:r>
            <a:endParaRPr lang="it-IT" sz="2800" dirty="0"/>
          </a:p>
        </p:txBody>
      </p:sp>
      <p:pic>
        <p:nvPicPr>
          <p:cNvPr id="3" name="Immagine 2">
            <a:extLst>
              <a:ext uri="{FF2B5EF4-FFF2-40B4-BE49-F238E27FC236}">
                <a16:creationId xmlns:a16="http://schemas.microsoft.com/office/drawing/2014/main" id="{B49F84EF-1B56-464A-B1D3-0F543DFED0CC}"/>
              </a:ext>
            </a:extLst>
          </p:cNvPr>
          <p:cNvPicPr>
            <a:picLocks noChangeAspect="1"/>
          </p:cNvPicPr>
          <p:nvPr/>
        </p:nvPicPr>
        <p:blipFill>
          <a:blip r:embed="rId3"/>
          <a:stretch>
            <a:fillRect/>
          </a:stretch>
        </p:blipFill>
        <p:spPr>
          <a:xfrm>
            <a:off x="17584" y="612040"/>
            <a:ext cx="10080000" cy="5675625"/>
          </a:xfrm>
          <a:prstGeom prst="rect">
            <a:avLst/>
          </a:prstGeom>
        </p:spPr>
      </p:pic>
    </p:spTree>
    <p:extLst>
      <p:ext uri="{BB962C8B-B14F-4D97-AF65-F5344CB8AC3E}">
        <p14:creationId xmlns:p14="http://schemas.microsoft.com/office/powerpoint/2010/main" val="217523713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12" name="CasellaDiTesto 11">
            <a:extLst>
              <a:ext uri="{FF2B5EF4-FFF2-40B4-BE49-F238E27FC236}">
                <a16:creationId xmlns:a16="http://schemas.microsoft.com/office/drawing/2014/main" id="{7E05E044-BA32-4404-81C2-3A47142C4FC8}"/>
              </a:ext>
            </a:extLst>
          </p:cNvPr>
          <p:cNvSpPr txBox="1"/>
          <p:nvPr/>
        </p:nvSpPr>
        <p:spPr>
          <a:xfrm>
            <a:off x="30932" y="169476"/>
            <a:ext cx="10009112" cy="523220"/>
          </a:xfrm>
          <a:prstGeom prst="rect">
            <a:avLst/>
          </a:prstGeom>
          <a:noFill/>
        </p:spPr>
        <p:txBody>
          <a:bodyPr wrap="square">
            <a:spAutoFit/>
          </a:bodyPr>
          <a:lstStyle/>
          <a:p>
            <a:pPr algn="ctr"/>
            <a:r>
              <a:rPr lang="it-IT" sz="2800" b="1" dirty="0">
                <a:solidFill>
                  <a:srgbClr val="00457D"/>
                </a:solidFill>
                <a:latin typeface="Cambria" panose="02040503050406030204" pitchFamily="18" charset="0"/>
                <a:ea typeface="SimSun" panose="02010600030101010101" pitchFamily="2" charset="-122"/>
                <a:cs typeface="Arial" panose="020B0604020202020204" pitchFamily="34" charset="0"/>
              </a:rPr>
              <a:t>Rifinanziamento progressivo del FSN</a:t>
            </a:r>
            <a:endParaRPr lang="it-IT" sz="2800" dirty="0"/>
          </a:p>
        </p:txBody>
      </p:sp>
      <p:graphicFrame>
        <p:nvGraphicFramePr>
          <p:cNvPr id="4" name="Tabella 4">
            <a:extLst>
              <a:ext uri="{FF2B5EF4-FFF2-40B4-BE49-F238E27FC236}">
                <a16:creationId xmlns:a16="http://schemas.microsoft.com/office/drawing/2014/main" id="{DE214F22-41C6-4633-A57D-8AC4ADA71DB2}"/>
              </a:ext>
            </a:extLst>
          </p:cNvPr>
          <p:cNvGraphicFramePr>
            <a:graphicFrameLocks noGrp="1"/>
          </p:cNvGraphicFramePr>
          <p:nvPr>
            <p:extLst>
              <p:ext uri="{D42A27DB-BD31-4B8C-83A1-F6EECF244321}">
                <p14:modId xmlns:p14="http://schemas.microsoft.com/office/powerpoint/2010/main" val="200954584"/>
              </p:ext>
            </p:extLst>
          </p:nvPr>
        </p:nvGraphicFramePr>
        <p:xfrm>
          <a:off x="1111052" y="1052736"/>
          <a:ext cx="7666418" cy="3704082"/>
        </p:xfrm>
        <a:graphic>
          <a:graphicData uri="http://schemas.openxmlformats.org/drawingml/2006/table">
            <a:tbl>
              <a:tblPr firstRow="1" bandRow="1">
                <a:tableStyleId>{5C22544A-7EE6-4342-B048-85BDC9FD1C3A}</a:tableStyleId>
              </a:tblPr>
              <a:tblGrid>
                <a:gridCol w="1224136">
                  <a:extLst>
                    <a:ext uri="{9D8B030D-6E8A-4147-A177-3AD203B41FA5}">
                      <a16:colId xmlns:a16="http://schemas.microsoft.com/office/drawing/2014/main" val="1965233383"/>
                    </a:ext>
                  </a:extLst>
                </a:gridCol>
                <a:gridCol w="1771649">
                  <a:extLst>
                    <a:ext uri="{9D8B030D-6E8A-4147-A177-3AD203B41FA5}">
                      <a16:colId xmlns:a16="http://schemas.microsoft.com/office/drawing/2014/main" val="3218379501"/>
                    </a:ext>
                  </a:extLst>
                </a:gridCol>
                <a:gridCol w="1378172">
                  <a:extLst>
                    <a:ext uri="{9D8B030D-6E8A-4147-A177-3AD203B41FA5}">
                      <a16:colId xmlns:a16="http://schemas.microsoft.com/office/drawing/2014/main" val="1923446694"/>
                    </a:ext>
                  </a:extLst>
                </a:gridCol>
                <a:gridCol w="1080120">
                  <a:extLst>
                    <a:ext uri="{9D8B030D-6E8A-4147-A177-3AD203B41FA5}">
                      <a16:colId xmlns:a16="http://schemas.microsoft.com/office/drawing/2014/main" val="2846536068"/>
                    </a:ext>
                  </a:extLst>
                </a:gridCol>
                <a:gridCol w="1080120">
                  <a:extLst>
                    <a:ext uri="{9D8B030D-6E8A-4147-A177-3AD203B41FA5}">
                      <a16:colId xmlns:a16="http://schemas.microsoft.com/office/drawing/2014/main" val="1046394182"/>
                    </a:ext>
                  </a:extLst>
                </a:gridCol>
                <a:gridCol w="1132221">
                  <a:extLst>
                    <a:ext uri="{9D8B030D-6E8A-4147-A177-3AD203B41FA5}">
                      <a16:colId xmlns:a16="http://schemas.microsoft.com/office/drawing/2014/main" val="3292516452"/>
                    </a:ext>
                  </a:extLst>
                </a:gridCol>
              </a:tblGrid>
              <a:tr h="617347">
                <a:tc>
                  <a:txBody>
                    <a:bodyPr/>
                    <a:lstStyle/>
                    <a:p>
                      <a:pPr algn="ctr" fontAlgn="b">
                        <a:lnSpc>
                          <a:spcPct val="150000"/>
                        </a:lnSpc>
                      </a:pPr>
                      <a:r>
                        <a:rPr lang="it-IT" sz="2400" u="none" strike="noStrike" dirty="0">
                          <a:effectLst/>
                        </a:rPr>
                        <a:t>Anno</a:t>
                      </a:r>
                      <a:endParaRPr lang="it-IT" sz="24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effectLst/>
                        </a:rPr>
                        <a:t>PIL</a:t>
                      </a:r>
                      <a:endParaRPr lang="it-IT" sz="24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effectLst/>
                        </a:rPr>
                        <a:t>LdB 2025</a:t>
                      </a:r>
                      <a:endParaRPr lang="it-IT" sz="24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effectLst/>
                        </a:rPr>
                        <a:t>+2,6%</a:t>
                      </a:r>
                      <a:endParaRPr lang="it-IT" sz="24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effectLst/>
                        </a:rPr>
                        <a:t>+3,6%</a:t>
                      </a:r>
                      <a:endParaRPr lang="it-IT" sz="2400" b="1" i="0" u="none" strike="noStrike" dirty="0">
                        <a:solidFill>
                          <a:srgbClr val="FFFFFF"/>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effectLst/>
                        </a:rPr>
                        <a:t>+4,6%</a:t>
                      </a:r>
                      <a:endParaRPr lang="it-IT" sz="2400" b="1" i="0" u="none" strike="noStrike" dirty="0">
                        <a:solidFill>
                          <a:srgbClr val="FFFFFF"/>
                        </a:solidFill>
                        <a:effectLst/>
                        <a:latin typeface="Calibri" panose="020F0502020204030204" pitchFamily="34" charset="0"/>
                      </a:endParaRPr>
                    </a:p>
                  </a:txBody>
                  <a:tcPr marL="0" marR="0" marT="0" marB="0" anchor="ctr"/>
                </a:tc>
                <a:extLst>
                  <a:ext uri="{0D108BD9-81ED-4DB2-BD59-A6C34878D82A}">
                    <a16:rowId xmlns:a16="http://schemas.microsoft.com/office/drawing/2014/main" val="1424319353"/>
                  </a:ext>
                </a:extLst>
              </a:tr>
              <a:tr h="617347">
                <a:tc>
                  <a:txBody>
                    <a:bodyPr/>
                    <a:lstStyle/>
                    <a:p>
                      <a:pPr algn="ctr" fontAlgn="b">
                        <a:lnSpc>
                          <a:spcPct val="150000"/>
                        </a:lnSpc>
                      </a:pPr>
                      <a:r>
                        <a:rPr lang="it-IT" sz="2400" u="none" strike="noStrike" dirty="0">
                          <a:solidFill>
                            <a:srgbClr val="00457D"/>
                          </a:solidFill>
                          <a:effectLst/>
                        </a:rPr>
                        <a:t>2025</a:t>
                      </a:r>
                      <a:endParaRPr lang="it-IT" sz="2400" b="0" i="0" u="none" strike="noStrike" dirty="0">
                        <a:solidFill>
                          <a:srgbClr val="00457D"/>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solidFill>
                            <a:srgbClr val="00457D"/>
                          </a:solidFill>
                          <a:effectLst/>
                        </a:rPr>
                        <a:t>€ 2.255.728</a:t>
                      </a:r>
                      <a:endParaRPr lang="it-IT" sz="2400" b="0" i="0" u="none" strike="noStrike" dirty="0">
                        <a:solidFill>
                          <a:srgbClr val="00457D"/>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solidFill>
                            <a:srgbClr val="00457D"/>
                          </a:solidFill>
                          <a:effectLst/>
                        </a:rPr>
                        <a:t>6,05%</a:t>
                      </a:r>
                      <a:endParaRPr lang="it-IT" sz="2400" b="0" i="0" u="none" strike="noStrike" dirty="0">
                        <a:solidFill>
                          <a:srgbClr val="00457D"/>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solidFill>
                            <a:srgbClr val="00457D"/>
                          </a:solidFill>
                          <a:effectLst/>
                        </a:rPr>
                        <a:t>6,10%</a:t>
                      </a:r>
                      <a:endParaRPr lang="it-IT" sz="2400" b="0" i="0" u="none" strike="noStrike" dirty="0">
                        <a:solidFill>
                          <a:srgbClr val="00457D"/>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a:solidFill>
                            <a:srgbClr val="00457D"/>
                          </a:solidFill>
                          <a:effectLst/>
                        </a:rPr>
                        <a:t>6,15%</a:t>
                      </a:r>
                      <a:endParaRPr lang="it-IT" sz="2400" b="0" i="0" u="none" strike="noStrike">
                        <a:solidFill>
                          <a:srgbClr val="00457D"/>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a:solidFill>
                            <a:srgbClr val="00457D"/>
                          </a:solidFill>
                          <a:effectLst/>
                        </a:rPr>
                        <a:t>6,21%</a:t>
                      </a:r>
                      <a:endParaRPr lang="it-IT" sz="2400" b="0" i="0" u="none" strike="noStrike">
                        <a:solidFill>
                          <a:srgbClr val="00457D"/>
                        </a:solidFill>
                        <a:effectLst/>
                        <a:latin typeface="Calibri" panose="020F0502020204030204" pitchFamily="34" charset="0"/>
                      </a:endParaRPr>
                    </a:p>
                  </a:txBody>
                  <a:tcPr marL="0" marR="0" marT="0" marB="0" anchor="ctr"/>
                </a:tc>
                <a:extLst>
                  <a:ext uri="{0D108BD9-81ED-4DB2-BD59-A6C34878D82A}">
                    <a16:rowId xmlns:a16="http://schemas.microsoft.com/office/drawing/2014/main" val="904800564"/>
                  </a:ext>
                </a:extLst>
              </a:tr>
              <a:tr h="617347">
                <a:tc>
                  <a:txBody>
                    <a:bodyPr/>
                    <a:lstStyle/>
                    <a:p>
                      <a:pPr algn="ctr" fontAlgn="b">
                        <a:lnSpc>
                          <a:spcPct val="150000"/>
                        </a:lnSpc>
                      </a:pPr>
                      <a:r>
                        <a:rPr lang="it-IT" sz="2400" u="none" strike="noStrike" dirty="0">
                          <a:solidFill>
                            <a:srgbClr val="00457D"/>
                          </a:solidFill>
                          <a:effectLst/>
                        </a:rPr>
                        <a:t>2026</a:t>
                      </a:r>
                      <a:endParaRPr lang="it-IT" sz="2400" b="0" i="0" u="none" strike="noStrike" dirty="0">
                        <a:solidFill>
                          <a:srgbClr val="00457D"/>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solidFill>
                            <a:srgbClr val="00457D"/>
                          </a:solidFill>
                          <a:effectLst/>
                        </a:rPr>
                        <a:t>€ 2.323.318</a:t>
                      </a:r>
                      <a:endParaRPr lang="it-IT" sz="2400" b="0" i="0" u="none" strike="noStrike" dirty="0">
                        <a:solidFill>
                          <a:srgbClr val="00457D"/>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solidFill>
                            <a:srgbClr val="00457D"/>
                          </a:solidFill>
                          <a:effectLst/>
                        </a:rPr>
                        <a:t>6,05%</a:t>
                      </a:r>
                      <a:endParaRPr lang="it-IT" sz="2400" b="0" i="0" u="none" strike="noStrike" dirty="0">
                        <a:solidFill>
                          <a:srgbClr val="00457D"/>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solidFill>
                            <a:srgbClr val="00457D"/>
                          </a:solidFill>
                          <a:effectLst/>
                        </a:rPr>
                        <a:t>6,07%</a:t>
                      </a:r>
                      <a:endParaRPr lang="it-IT" sz="2400" b="0" i="0" u="none" strike="noStrike" dirty="0">
                        <a:solidFill>
                          <a:srgbClr val="00457D"/>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solidFill>
                            <a:srgbClr val="00457D"/>
                          </a:solidFill>
                          <a:effectLst/>
                        </a:rPr>
                        <a:t>6,19%</a:t>
                      </a:r>
                      <a:endParaRPr lang="it-IT" sz="2400" b="0" i="0" u="none" strike="noStrike" dirty="0">
                        <a:solidFill>
                          <a:srgbClr val="00457D"/>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solidFill>
                            <a:srgbClr val="00457D"/>
                          </a:solidFill>
                          <a:effectLst/>
                        </a:rPr>
                        <a:t>6,31%</a:t>
                      </a:r>
                      <a:endParaRPr lang="it-IT" sz="2400" b="0" i="0" u="none" strike="noStrike" dirty="0">
                        <a:solidFill>
                          <a:srgbClr val="00457D"/>
                        </a:solidFill>
                        <a:effectLst/>
                        <a:latin typeface="Calibri" panose="020F0502020204030204" pitchFamily="34" charset="0"/>
                      </a:endParaRPr>
                    </a:p>
                  </a:txBody>
                  <a:tcPr marL="0" marR="0" marT="0" marB="0" anchor="ctr"/>
                </a:tc>
                <a:extLst>
                  <a:ext uri="{0D108BD9-81ED-4DB2-BD59-A6C34878D82A}">
                    <a16:rowId xmlns:a16="http://schemas.microsoft.com/office/drawing/2014/main" val="253871144"/>
                  </a:ext>
                </a:extLst>
              </a:tr>
              <a:tr h="617347">
                <a:tc>
                  <a:txBody>
                    <a:bodyPr/>
                    <a:lstStyle/>
                    <a:p>
                      <a:pPr algn="ctr" fontAlgn="b">
                        <a:lnSpc>
                          <a:spcPct val="150000"/>
                        </a:lnSpc>
                      </a:pPr>
                      <a:r>
                        <a:rPr lang="it-IT" sz="2400" u="none" strike="noStrike" dirty="0">
                          <a:solidFill>
                            <a:srgbClr val="00457D"/>
                          </a:solidFill>
                          <a:effectLst/>
                        </a:rPr>
                        <a:t>2027</a:t>
                      </a:r>
                      <a:endParaRPr lang="it-IT" sz="2400" b="0" i="0" u="none" strike="noStrike" dirty="0">
                        <a:solidFill>
                          <a:srgbClr val="00457D"/>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solidFill>
                            <a:srgbClr val="00457D"/>
                          </a:solidFill>
                          <a:effectLst/>
                        </a:rPr>
                        <a:t>€ 2.381.380</a:t>
                      </a:r>
                      <a:endParaRPr lang="it-IT" sz="2400" b="0" i="0" u="none" strike="noStrike" dirty="0">
                        <a:solidFill>
                          <a:srgbClr val="00457D"/>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solidFill>
                            <a:srgbClr val="00457D"/>
                          </a:solidFill>
                          <a:effectLst/>
                        </a:rPr>
                        <a:t>5,93%</a:t>
                      </a:r>
                      <a:endParaRPr lang="it-IT" sz="2400" b="0" i="0" u="none" strike="noStrike" dirty="0">
                        <a:solidFill>
                          <a:srgbClr val="00457D"/>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solidFill>
                            <a:srgbClr val="00457D"/>
                          </a:solidFill>
                          <a:effectLst/>
                        </a:rPr>
                        <a:t>6,08%</a:t>
                      </a:r>
                      <a:endParaRPr lang="it-IT" sz="2400" b="0" i="0" u="none" strike="noStrike" dirty="0">
                        <a:solidFill>
                          <a:srgbClr val="00457D"/>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solidFill>
                            <a:srgbClr val="00457D"/>
                          </a:solidFill>
                          <a:effectLst/>
                        </a:rPr>
                        <a:t>6,26%</a:t>
                      </a:r>
                      <a:endParaRPr lang="it-IT" sz="2400" b="0" i="0" u="none" strike="noStrike" dirty="0">
                        <a:solidFill>
                          <a:srgbClr val="00457D"/>
                        </a:solidFill>
                        <a:effectLst/>
                        <a:latin typeface="Calibri" panose="020F0502020204030204" pitchFamily="34" charset="0"/>
                      </a:endParaRPr>
                    </a:p>
                  </a:txBody>
                  <a:tcPr marL="0" marR="0" marT="0" marB="0" anchor="ctr"/>
                </a:tc>
                <a:tc>
                  <a:txBody>
                    <a:bodyPr/>
                    <a:lstStyle/>
                    <a:p>
                      <a:pPr algn="ctr" fontAlgn="b">
                        <a:lnSpc>
                          <a:spcPct val="150000"/>
                        </a:lnSpc>
                      </a:pPr>
                      <a:r>
                        <a:rPr lang="it-IT" sz="2400" u="none" strike="noStrike" dirty="0">
                          <a:solidFill>
                            <a:srgbClr val="00457D"/>
                          </a:solidFill>
                          <a:effectLst/>
                        </a:rPr>
                        <a:t>6,44%</a:t>
                      </a:r>
                      <a:endParaRPr lang="it-IT" sz="2400" b="0" i="0" u="none" strike="noStrike" dirty="0">
                        <a:solidFill>
                          <a:srgbClr val="00457D"/>
                        </a:solidFill>
                        <a:effectLst/>
                        <a:latin typeface="Calibri" panose="020F0502020204030204" pitchFamily="34" charset="0"/>
                      </a:endParaRPr>
                    </a:p>
                  </a:txBody>
                  <a:tcPr marL="0" marR="0" marT="0" marB="0" anchor="ctr"/>
                </a:tc>
                <a:extLst>
                  <a:ext uri="{0D108BD9-81ED-4DB2-BD59-A6C34878D82A}">
                    <a16:rowId xmlns:a16="http://schemas.microsoft.com/office/drawing/2014/main" val="1594593794"/>
                  </a:ext>
                </a:extLst>
              </a:tr>
              <a:tr h="617347">
                <a:tc>
                  <a:txBody>
                    <a:bodyPr/>
                    <a:lstStyle/>
                    <a:p>
                      <a:pPr algn="ctr">
                        <a:lnSpc>
                          <a:spcPct val="150000"/>
                        </a:lnSpc>
                      </a:pPr>
                      <a:r>
                        <a:rPr lang="it-IT" sz="2400" u="none" strike="noStrike" kern="1200" dirty="0">
                          <a:solidFill>
                            <a:srgbClr val="00457D"/>
                          </a:solidFill>
                          <a:effectLst/>
                          <a:latin typeface="+mn-lt"/>
                          <a:ea typeface="+mn-ea"/>
                          <a:cs typeface="+mn-cs"/>
                        </a:rPr>
                        <a:t>2028</a:t>
                      </a:r>
                    </a:p>
                  </a:txBody>
                  <a:tcPr marL="125412" marR="125412" marT="62706" marB="62706" anchor="ctr"/>
                </a:tc>
                <a:tc>
                  <a:txBody>
                    <a:bodyPr/>
                    <a:lstStyle/>
                    <a:p>
                      <a:pPr algn="ctr">
                        <a:lnSpc>
                          <a:spcPct val="150000"/>
                        </a:lnSpc>
                      </a:pPr>
                      <a:r>
                        <a:rPr lang="it-IT" sz="2400" u="none" strike="noStrike" kern="1200" dirty="0">
                          <a:solidFill>
                            <a:srgbClr val="00457D"/>
                          </a:solidFill>
                          <a:effectLst/>
                          <a:latin typeface="+mn-lt"/>
                          <a:ea typeface="+mn-ea"/>
                          <a:cs typeface="+mn-cs"/>
                        </a:rPr>
                        <a:t>€ 2.448.059</a:t>
                      </a:r>
                    </a:p>
                  </a:txBody>
                  <a:tcPr marL="125412" marR="125412" marT="62706" marB="62706" anchor="ctr"/>
                </a:tc>
                <a:tc>
                  <a:txBody>
                    <a:bodyPr/>
                    <a:lstStyle/>
                    <a:p>
                      <a:pPr marL="0" algn="ctr" defTabSz="914400" rtl="0" eaLnBrk="1" fontAlgn="b" latinLnBrk="0" hangingPunct="1">
                        <a:lnSpc>
                          <a:spcPct val="150000"/>
                        </a:lnSpc>
                      </a:pPr>
                      <a:r>
                        <a:rPr lang="it-IT" sz="2400" u="none" strike="noStrike" kern="1200" dirty="0">
                          <a:solidFill>
                            <a:srgbClr val="00457D"/>
                          </a:solidFill>
                          <a:effectLst/>
                          <a:latin typeface="+mn-lt"/>
                          <a:ea typeface="+mn-ea"/>
                          <a:cs typeface="+mn-cs"/>
                        </a:rPr>
                        <a:t>5,80%</a:t>
                      </a:r>
                    </a:p>
                  </a:txBody>
                  <a:tcPr marL="125412" marR="125412" marT="62706" marB="62706" anchor="ctr"/>
                </a:tc>
                <a:tc>
                  <a:txBody>
                    <a:bodyPr/>
                    <a:lstStyle/>
                    <a:p>
                      <a:pPr marL="0" algn="ctr" defTabSz="914400" rtl="0" eaLnBrk="1" fontAlgn="b" latinLnBrk="0" hangingPunct="1">
                        <a:lnSpc>
                          <a:spcPct val="150000"/>
                        </a:lnSpc>
                      </a:pPr>
                      <a:r>
                        <a:rPr lang="it-IT" sz="2400" u="none" strike="noStrike" kern="1200" dirty="0">
                          <a:solidFill>
                            <a:srgbClr val="00457D"/>
                          </a:solidFill>
                          <a:effectLst/>
                          <a:latin typeface="+mn-lt"/>
                          <a:ea typeface="+mn-ea"/>
                          <a:cs typeface="+mn-cs"/>
                        </a:rPr>
                        <a:t>6,07%</a:t>
                      </a:r>
                    </a:p>
                  </a:txBody>
                  <a:tcPr marL="0" marR="0" marT="0" marB="0" anchor="ctr"/>
                </a:tc>
                <a:tc>
                  <a:txBody>
                    <a:bodyPr/>
                    <a:lstStyle/>
                    <a:p>
                      <a:pPr marL="0" algn="ctr" defTabSz="914400" rtl="0" eaLnBrk="1" fontAlgn="b" latinLnBrk="0" hangingPunct="1">
                        <a:lnSpc>
                          <a:spcPct val="150000"/>
                        </a:lnSpc>
                      </a:pPr>
                      <a:r>
                        <a:rPr lang="it-IT" sz="2400" u="none" strike="noStrike" kern="1200" dirty="0">
                          <a:solidFill>
                            <a:srgbClr val="00457D"/>
                          </a:solidFill>
                          <a:effectLst/>
                          <a:latin typeface="+mn-lt"/>
                          <a:ea typeface="+mn-ea"/>
                          <a:cs typeface="+mn-cs"/>
                        </a:rPr>
                        <a:t>6,31%</a:t>
                      </a:r>
                    </a:p>
                  </a:txBody>
                  <a:tcPr marL="0" marR="0" marT="0" marB="0" anchor="ctr"/>
                </a:tc>
                <a:tc>
                  <a:txBody>
                    <a:bodyPr/>
                    <a:lstStyle/>
                    <a:p>
                      <a:pPr marL="0" algn="ctr" defTabSz="914400" rtl="0" eaLnBrk="1" fontAlgn="b" latinLnBrk="0" hangingPunct="1">
                        <a:lnSpc>
                          <a:spcPct val="150000"/>
                        </a:lnSpc>
                      </a:pPr>
                      <a:r>
                        <a:rPr lang="it-IT" sz="2400" u="none" strike="noStrike" kern="1200" dirty="0">
                          <a:solidFill>
                            <a:srgbClr val="00457D"/>
                          </a:solidFill>
                          <a:effectLst/>
                          <a:latin typeface="+mn-lt"/>
                          <a:ea typeface="+mn-ea"/>
                          <a:cs typeface="+mn-cs"/>
                        </a:rPr>
                        <a:t>6,55%</a:t>
                      </a:r>
                    </a:p>
                  </a:txBody>
                  <a:tcPr marL="0" marR="0" marT="0" marB="0" anchor="ctr"/>
                </a:tc>
                <a:extLst>
                  <a:ext uri="{0D108BD9-81ED-4DB2-BD59-A6C34878D82A}">
                    <a16:rowId xmlns:a16="http://schemas.microsoft.com/office/drawing/2014/main" val="1185581301"/>
                  </a:ext>
                </a:extLst>
              </a:tr>
              <a:tr h="617347">
                <a:tc>
                  <a:txBody>
                    <a:bodyPr/>
                    <a:lstStyle/>
                    <a:p>
                      <a:pPr algn="ctr">
                        <a:lnSpc>
                          <a:spcPct val="150000"/>
                        </a:lnSpc>
                      </a:pPr>
                      <a:r>
                        <a:rPr lang="it-IT" sz="2400" u="none" strike="noStrike" kern="1200" dirty="0">
                          <a:solidFill>
                            <a:srgbClr val="00457D"/>
                          </a:solidFill>
                          <a:effectLst/>
                          <a:latin typeface="+mn-lt"/>
                          <a:ea typeface="+mn-ea"/>
                          <a:cs typeface="+mn-cs"/>
                        </a:rPr>
                        <a:t>2029</a:t>
                      </a:r>
                    </a:p>
                  </a:txBody>
                  <a:tcPr marL="125412" marR="125412" marT="62706" marB="62706" anchor="ctr"/>
                </a:tc>
                <a:tc>
                  <a:txBody>
                    <a:bodyPr/>
                    <a:lstStyle/>
                    <a:p>
                      <a:pPr algn="ctr">
                        <a:lnSpc>
                          <a:spcPct val="150000"/>
                        </a:lnSpc>
                      </a:pPr>
                      <a:r>
                        <a:rPr lang="it-IT" sz="2400" u="none" strike="noStrike" kern="1200" dirty="0">
                          <a:solidFill>
                            <a:srgbClr val="00457D"/>
                          </a:solidFill>
                          <a:effectLst/>
                          <a:latin typeface="+mn-lt"/>
                          <a:ea typeface="+mn-ea"/>
                          <a:cs typeface="+mn-cs"/>
                        </a:rPr>
                        <a:t>€ 2.511.708</a:t>
                      </a:r>
                    </a:p>
                  </a:txBody>
                  <a:tcPr marL="125412" marR="125412" marT="62706" marB="62706" anchor="ctr"/>
                </a:tc>
                <a:tc>
                  <a:txBody>
                    <a:bodyPr/>
                    <a:lstStyle/>
                    <a:p>
                      <a:pPr marL="0" algn="ctr" defTabSz="914400" rtl="0" eaLnBrk="1" fontAlgn="b" latinLnBrk="0" hangingPunct="1">
                        <a:lnSpc>
                          <a:spcPct val="150000"/>
                        </a:lnSpc>
                      </a:pPr>
                      <a:r>
                        <a:rPr lang="it-IT" sz="2400" u="none" strike="noStrike" kern="1200" dirty="0">
                          <a:solidFill>
                            <a:srgbClr val="00457D"/>
                          </a:solidFill>
                          <a:effectLst/>
                          <a:latin typeface="+mn-lt"/>
                          <a:ea typeface="+mn-ea"/>
                          <a:cs typeface="+mn-cs"/>
                        </a:rPr>
                        <a:t>5,70%</a:t>
                      </a:r>
                    </a:p>
                  </a:txBody>
                  <a:tcPr marL="125412" marR="125412" marT="62706" marB="62706" anchor="ctr"/>
                </a:tc>
                <a:tc>
                  <a:txBody>
                    <a:bodyPr/>
                    <a:lstStyle/>
                    <a:p>
                      <a:pPr marL="0" algn="ctr" defTabSz="914400" rtl="0" eaLnBrk="1" fontAlgn="b" latinLnBrk="0" hangingPunct="1">
                        <a:lnSpc>
                          <a:spcPct val="150000"/>
                        </a:lnSpc>
                      </a:pPr>
                      <a:r>
                        <a:rPr lang="it-IT" sz="2400" u="none" strike="noStrike" kern="1200" dirty="0">
                          <a:solidFill>
                            <a:srgbClr val="00457D"/>
                          </a:solidFill>
                          <a:effectLst/>
                          <a:latin typeface="+mn-lt"/>
                          <a:ea typeface="+mn-ea"/>
                          <a:cs typeface="+mn-cs"/>
                        </a:rPr>
                        <a:t>6,07%</a:t>
                      </a:r>
                    </a:p>
                  </a:txBody>
                  <a:tcPr marL="0" marR="0" marT="0" marB="0" anchor="ctr"/>
                </a:tc>
                <a:tc>
                  <a:txBody>
                    <a:bodyPr/>
                    <a:lstStyle/>
                    <a:p>
                      <a:pPr marL="0" algn="ctr" defTabSz="914400" rtl="0" eaLnBrk="1" fontAlgn="b" latinLnBrk="0" hangingPunct="1">
                        <a:lnSpc>
                          <a:spcPct val="150000"/>
                        </a:lnSpc>
                      </a:pPr>
                      <a:r>
                        <a:rPr lang="it-IT" sz="2400" u="none" strike="noStrike" kern="1200" dirty="0">
                          <a:solidFill>
                            <a:srgbClr val="00457D"/>
                          </a:solidFill>
                          <a:effectLst/>
                          <a:latin typeface="+mn-lt"/>
                          <a:ea typeface="+mn-ea"/>
                          <a:cs typeface="+mn-cs"/>
                        </a:rPr>
                        <a:t>6,37%</a:t>
                      </a:r>
                    </a:p>
                  </a:txBody>
                  <a:tcPr marL="0" marR="0" marT="0" marB="0" anchor="ctr"/>
                </a:tc>
                <a:tc>
                  <a:txBody>
                    <a:bodyPr/>
                    <a:lstStyle/>
                    <a:p>
                      <a:pPr marL="0" algn="ctr" defTabSz="914400" rtl="0" eaLnBrk="1" fontAlgn="b" latinLnBrk="0" hangingPunct="1">
                        <a:lnSpc>
                          <a:spcPct val="150000"/>
                        </a:lnSpc>
                      </a:pPr>
                      <a:r>
                        <a:rPr lang="it-IT" sz="2400" u="none" strike="noStrike" kern="1200" dirty="0">
                          <a:solidFill>
                            <a:srgbClr val="00457D"/>
                          </a:solidFill>
                          <a:effectLst/>
                          <a:latin typeface="+mn-lt"/>
                          <a:ea typeface="+mn-ea"/>
                          <a:cs typeface="+mn-cs"/>
                        </a:rPr>
                        <a:t>6,68%</a:t>
                      </a:r>
                    </a:p>
                  </a:txBody>
                  <a:tcPr marL="0" marR="0" marT="0" marB="0" anchor="ctr"/>
                </a:tc>
                <a:extLst>
                  <a:ext uri="{0D108BD9-81ED-4DB2-BD59-A6C34878D82A}">
                    <a16:rowId xmlns:a16="http://schemas.microsoft.com/office/drawing/2014/main" val="1813029213"/>
                  </a:ext>
                </a:extLst>
              </a:tr>
            </a:tbl>
          </a:graphicData>
        </a:graphic>
      </p:graphicFrame>
      <p:sp>
        <p:nvSpPr>
          <p:cNvPr id="8" name="CasellaDiTesto 7">
            <a:extLst>
              <a:ext uri="{FF2B5EF4-FFF2-40B4-BE49-F238E27FC236}">
                <a16:creationId xmlns:a16="http://schemas.microsoft.com/office/drawing/2014/main" id="{CB2A24EB-FFC0-472F-8A8B-D03C7923B2BC}"/>
              </a:ext>
            </a:extLst>
          </p:cNvPr>
          <p:cNvSpPr txBox="1"/>
          <p:nvPr/>
        </p:nvSpPr>
        <p:spPr>
          <a:xfrm>
            <a:off x="1224816" y="5241710"/>
            <a:ext cx="7552654" cy="369332"/>
          </a:xfrm>
          <a:prstGeom prst="rect">
            <a:avLst/>
          </a:prstGeom>
          <a:noFill/>
        </p:spPr>
        <p:txBody>
          <a:bodyPr wrap="square" rtlCol="0">
            <a:spAutoFit/>
          </a:bodyPr>
          <a:lstStyle/>
          <a:p>
            <a:pPr algn="r"/>
            <a:r>
              <a:rPr lang="it-IT" i="1" dirty="0">
                <a:solidFill>
                  <a:srgbClr val="00457D"/>
                </a:solidFill>
              </a:rPr>
              <a:t>Stime PIL 2025-2029: da Piano Strutturale di Bilancio di medio termine</a:t>
            </a:r>
          </a:p>
        </p:txBody>
      </p:sp>
    </p:spTree>
    <p:extLst>
      <p:ext uri="{BB962C8B-B14F-4D97-AF65-F5344CB8AC3E}">
        <p14:creationId xmlns:p14="http://schemas.microsoft.com/office/powerpoint/2010/main" val="111693643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2879725" y="34607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rgbClr val="FFFF99"/>
                </a:solidFill>
                <a:latin typeface="Arial" charset="0"/>
              </a:defRPr>
            </a:lvl1pPr>
            <a:lvl2pPr marL="742950" indent="-285750">
              <a:defRPr sz="2800">
                <a:solidFill>
                  <a:srgbClr val="FFFF99"/>
                </a:solidFill>
                <a:latin typeface="Arial" charset="0"/>
              </a:defRPr>
            </a:lvl2pPr>
            <a:lvl3pPr marL="1143000" indent="-228600">
              <a:defRPr sz="2800">
                <a:solidFill>
                  <a:srgbClr val="FFFF99"/>
                </a:solidFill>
                <a:latin typeface="Arial" charset="0"/>
              </a:defRPr>
            </a:lvl3pPr>
            <a:lvl4pPr marL="1600200" indent="-228600">
              <a:defRPr sz="2800">
                <a:solidFill>
                  <a:srgbClr val="FFFF99"/>
                </a:solidFill>
                <a:latin typeface="Arial" charset="0"/>
              </a:defRPr>
            </a:lvl4pPr>
            <a:lvl5pPr marL="2057400" indent="-228600">
              <a:defRPr sz="2800">
                <a:solidFill>
                  <a:srgbClr val="FFFF99"/>
                </a:solidFill>
                <a:latin typeface="Arial" charset="0"/>
              </a:defRPr>
            </a:lvl5pPr>
            <a:lvl6pPr marL="2514600" indent="-228600" algn="ctr" eaLnBrk="0" fontAlgn="base" hangingPunct="0">
              <a:spcBef>
                <a:spcPct val="0"/>
              </a:spcBef>
              <a:spcAft>
                <a:spcPct val="0"/>
              </a:spcAft>
              <a:buChar char="•"/>
              <a:defRPr sz="2800">
                <a:solidFill>
                  <a:srgbClr val="FFFF99"/>
                </a:solidFill>
                <a:latin typeface="Arial" charset="0"/>
              </a:defRPr>
            </a:lvl6pPr>
            <a:lvl7pPr marL="2971800" indent="-228600" algn="ctr" eaLnBrk="0" fontAlgn="base" hangingPunct="0">
              <a:spcBef>
                <a:spcPct val="0"/>
              </a:spcBef>
              <a:spcAft>
                <a:spcPct val="0"/>
              </a:spcAft>
              <a:buChar char="•"/>
              <a:defRPr sz="2800">
                <a:solidFill>
                  <a:srgbClr val="FFFF99"/>
                </a:solidFill>
                <a:latin typeface="Arial" charset="0"/>
              </a:defRPr>
            </a:lvl7pPr>
            <a:lvl8pPr marL="3429000" indent="-228600" algn="ctr" eaLnBrk="0" fontAlgn="base" hangingPunct="0">
              <a:spcBef>
                <a:spcPct val="0"/>
              </a:spcBef>
              <a:spcAft>
                <a:spcPct val="0"/>
              </a:spcAft>
              <a:buChar char="•"/>
              <a:defRPr sz="2800">
                <a:solidFill>
                  <a:srgbClr val="FFFF99"/>
                </a:solidFill>
                <a:latin typeface="Arial" charset="0"/>
              </a:defRPr>
            </a:lvl8pPr>
            <a:lvl9pPr marL="3886200" indent="-228600" algn="ctr" eaLnBrk="0" fontAlgn="base" hangingPunct="0">
              <a:spcBef>
                <a:spcPct val="0"/>
              </a:spcBef>
              <a:spcAft>
                <a:spcPct val="0"/>
              </a:spcAft>
              <a:buChar char="•"/>
              <a:defRPr sz="2800">
                <a:solidFill>
                  <a:srgbClr val="FFFF99"/>
                </a:solidFill>
                <a:latin typeface="Arial" charset="0"/>
              </a:defRPr>
            </a:lvl9pPr>
          </a:lstStyle>
          <a:p>
            <a:pPr eaLnBrk="1" hangingPunct="1"/>
            <a:endParaRPr lang="it-IT" altLang="it-IT" sz="2400">
              <a:solidFill>
                <a:srgbClr val="000000"/>
              </a:solidFill>
              <a:latin typeface="Times New Roman" pitchFamily="18" charset="0"/>
            </a:endParaRPr>
          </a:p>
        </p:txBody>
      </p:sp>
      <p:sp>
        <p:nvSpPr>
          <p:cNvPr id="6" name="Rectangle 2"/>
          <p:cNvSpPr>
            <a:spLocks noChangeArrowheads="1"/>
          </p:cNvSpPr>
          <p:nvPr/>
        </p:nvSpPr>
        <p:spPr bwMode="auto">
          <a:xfrm>
            <a:off x="10105584" y="0"/>
            <a:ext cx="179387" cy="6858000"/>
          </a:xfrm>
          <a:prstGeom prst="rect">
            <a:avLst/>
          </a:prstGeom>
          <a:solidFill>
            <a:srgbClr val="00457D"/>
          </a:solidFill>
          <a:ln w="9525">
            <a:solidFill>
              <a:srgbClr val="00457D"/>
            </a:solidFill>
            <a:miter lim="800000"/>
            <a:headEnd/>
            <a:tailEnd/>
          </a:ln>
        </p:spPr>
        <p:txBody>
          <a:bodyPr/>
          <a:lstStyle/>
          <a:p>
            <a:pPr eaLnBrk="1" hangingPunct="1"/>
            <a:endParaRPr lang="it-IT" sz="2800">
              <a:solidFill>
                <a:srgbClr val="FFFF99"/>
              </a:solidFill>
              <a:latin typeface="Arial"/>
            </a:endParaRPr>
          </a:p>
        </p:txBody>
      </p:sp>
      <p:pic>
        <p:nvPicPr>
          <p:cNvPr id="3" name="Immagine 2">
            <a:extLst>
              <a:ext uri="{FF2B5EF4-FFF2-40B4-BE49-F238E27FC236}">
                <a16:creationId xmlns:a16="http://schemas.microsoft.com/office/drawing/2014/main" id="{E5963068-0DD7-463F-BFDB-D3AA8FE0D361}"/>
              </a:ext>
            </a:extLst>
          </p:cNvPr>
          <p:cNvPicPr>
            <a:picLocks noChangeAspect="1"/>
          </p:cNvPicPr>
          <p:nvPr/>
        </p:nvPicPr>
        <p:blipFill>
          <a:blip r:embed="rId2"/>
          <a:stretch>
            <a:fillRect/>
          </a:stretch>
        </p:blipFill>
        <p:spPr>
          <a:xfrm>
            <a:off x="14634" y="11888"/>
            <a:ext cx="10080000" cy="6631948"/>
          </a:xfrm>
          <a:prstGeom prst="rect">
            <a:avLst/>
          </a:prstGeom>
        </p:spPr>
      </p:pic>
      <p:pic>
        <p:nvPicPr>
          <p:cNvPr id="8" name="Picture 4" descr="C:\Users\elena.GIMBE\Desktop\Logo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7694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idx="1"/>
          </p:nvPr>
        </p:nvSpPr>
        <p:spPr>
          <a:xfrm>
            <a:off x="174625" y="985193"/>
            <a:ext cx="9721850" cy="5828183"/>
          </a:xfrm>
        </p:spPr>
        <p:txBody>
          <a:bodyPr>
            <a:normAutofit fontScale="92500" lnSpcReduction="20000"/>
          </a:bodyPr>
          <a:lstStyle/>
          <a:p>
            <a:pPr marL="457200" indent="-457200">
              <a:lnSpc>
                <a:spcPct val="110000"/>
              </a:lnSpc>
              <a:spcBef>
                <a:spcPts val="0"/>
              </a:spcBef>
              <a:spcAft>
                <a:spcPts val="600"/>
              </a:spcAft>
            </a:pPr>
            <a:r>
              <a:rPr lang="it-IT" sz="2800" b="1" dirty="0">
                <a:solidFill>
                  <a:srgbClr val="00457D"/>
                </a:solidFill>
                <a:latin typeface="Calibri" pitchFamily="34" charset="0"/>
              </a:rPr>
              <a:t>Aumentare la spesa pubblica e destinare più risorse alla sanità</a:t>
            </a:r>
          </a:p>
          <a:p>
            <a:pPr lvl="1" indent="-342900">
              <a:lnSpc>
                <a:spcPct val="110000"/>
              </a:lnSpc>
              <a:spcBef>
                <a:spcPts val="0"/>
              </a:spcBef>
              <a:spcAft>
                <a:spcPts val="600"/>
              </a:spcAft>
              <a:buFontTx/>
              <a:buChar char="-"/>
            </a:pPr>
            <a:r>
              <a:rPr lang="it-IT" sz="2400" dirty="0">
                <a:solidFill>
                  <a:srgbClr val="00457D"/>
                </a:solidFill>
                <a:latin typeface="Calibri" pitchFamily="34" charset="0"/>
              </a:rPr>
              <a:t>Incremento del PIL </a:t>
            </a:r>
            <a:r>
              <a:rPr lang="it-IT" sz="2400" dirty="0">
                <a:solidFill>
                  <a:srgbClr val="00457D"/>
                </a:solidFill>
                <a:latin typeface="Calibri" pitchFamily="34" charset="0"/>
                <a:sym typeface="Wingdings" panose="05000000000000000000" pitchFamily="2" charset="2"/>
              </a:rPr>
              <a:t> auspicabile, ma non realistico a breve-medio termine</a:t>
            </a:r>
          </a:p>
          <a:p>
            <a:pPr lvl="1" indent="-342900">
              <a:lnSpc>
                <a:spcPct val="110000"/>
              </a:lnSpc>
              <a:spcBef>
                <a:spcPts val="0"/>
              </a:spcBef>
              <a:spcAft>
                <a:spcPts val="600"/>
              </a:spcAft>
              <a:buFontTx/>
              <a:buChar char="-"/>
            </a:pPr>
            <a:r>
              <a:rPr lang="it-IT" sz="2400" dirty="0">
                <a:solidFill>
                  <a:srgbClr val="00457D"/>
                </a:solidFill>
                <a:latin typeface="Calibri" pitchFamily="34" charset="0"/>
              </a:rPr>
              <a:t>Maggiore deficit</a:t>
            </a:r>
            <a:r>
              <a:rPr lang="it-IT" sz="2400" dirty="0">
                <a:solidFill>
                  <a:srgbClr val="00457D"/>
                </a:solidFill>
                <a:latin typeface="Calibri" pitchFamily="34" charset="0"/>
                <a:sym typeface="Wingdings" panose="05000000000000000000" pitchFamily="2" charset="2"/>
              </a:rPr>
              <a:t>  impedito dai vincoli EU</a:t>
            </a:r>
            <a:endParaRPr lang="it-IT" sz="2400" dirty="0">
              <a:solidFill>
                <a:srgbClr val="00457D"/>
              </a:solidFill>
              <a:latin typeface="Calibri" pitchFamily="34" charset="0"/>
            </a:endParaRPr>
          </a:p>
          <a:p>
            <a:pPr marL="457200" indent="-457200">
              <a:lnSpc>
                <a:spcPct val="110000"/>
              </a:lnSpc>
              <a:spcBef>
                <a:spcPts val="0"/>
              </a:spcBef>
              <a:spcAft>
                <a:spcPts val="600"/>
              </a:spcAft>
            </a:pPr>
            <a:r>
              <a:rPr lang="it-IT" sz="2800" b="1" dirty="0">
                <a:solidFill>
                  <a:srgbClr val="00457D"/>
                </a:solidFill>
                <a:latin typeface="Calibri" pitchFamily="34" charset="0"/>
              </a:rPr>
              <a:t>Aumentare gli stanziamenti per la sanità nei bilanci pubblici</a:t>
            </a:r>
          </a:p>
          <a:p>
            <a:pPr lvl="1" indent="-342900">
              <a:lnSpc>
                <a:spcPct val="110000"/>
              </a:lnSpc>
              <a:spcBef>
                <a:spcPts val="0"/>
              </a:spcBef>
              <a:spcAft>
                <a:spcPts val="600"/>
              </a:spcAft>
              <a:buFontTx/>
              <a:buChar char="-"/>
            </a:pPr>
            <a:r>
              <a:rPr lang="it-IT" sz="2400" dirty="0">
                <a:solidFill>
                  <a:srgbClr val="00457D"/>
                </a:solidFill>
                <a:latin typeface="Calibri" pitchFamily="34" charset="0"/>
              </a:rPr>
              <a:t>Riallocazione di risorse da altri capitoli di spesa pubblica</a:t>
            </a:r>
          </a:p>
          <a:p>
            <a:pPr lvl="1" indent="-342900">
              <a:lnSpc>
                <a:spcPct val="110000"/>
              </a:lnSpc>
              <a:spcBef>
                <a:spcPts val="0"/>
              </a:spcBef>
              <a:spcAft>
                <a:spcPts val="600"/>
              </a:spcAft>
              <a:buFontTx/>
              <a:buChar char="-"/>
            </a:pPr>
            <a:r>
              <a:rPr lang="it-IT" sz="2400" dirty="0">
                <a:solidFill>
                  <a:srgbClr val="00457D"/>
                </a:solidFill>
                <a:latin typeface="Calibri" pitchFamily="34" charset="0"/>
              </a:rPr>
              <a:t>Introduzione di tasse di scopo: </a:t>
            </a:r>
          </a:p>
          <a:p>
            <a:pPr lvl="2" indent="-342900">
              <a:lnSpc>
                <a:spcPct val="110000"/>
              </a:lnSpc>
              <a:spcBef>
                <a:spcPts val="0"/>
              </a:spcBef>
              <a:spcAft>
                <a:spcPts val="600"/>
              </a:spcAft>
              <a:buFontTx/>
              <a:buChar char="-"/>
            </a:pPr>
            <a:r>
              <a:rPr lang="it-IT" sz="2000" i="1" dirty="0">
                <a:solidFill>
                  <a:srgbClr val="00457D"/>
                </a:solidFill>
                <a:latin typeface="Calibri" pitchFamily="34" charset="0"/>
              </a:rPr>
              <a:t>Sin taxes: </a:t>
            </a:r>
            <a:r>
              <a:rPr lang="it-IT" sz="2000" dirty="0">
                <a:solidFill>
                  <a:srgbClr val="00457D"/>
                </a:solidFill>
                <a:latin typeface="Calibri" pitchFamily="34" charset="0"/>
              </a:rPr>
              <a:t>sigarette, alcool, gioco d’azzardo, bevande e prodotti zuccherati</a:t>
            </a:r>
          </a:p>
          <a:p>
            <a:pPr lvl="2" indent="-342900">
              <a:lnSpc>
                <a:spcPct val="110000"/>
              </a:lnSpc>
              <a:spcBef>
                <a:spcPts val="0"/>
              </a:spcBef>
              <a:spcAft>
                <a:spcPts val="600"/>
              </a:spcAft>
              <a:buFontTx/>
              <a:buChar char="-"/>
            </a:pPr>
            <a:r>
              <a:rPr lang="it-IT" sz="2000" dirty="0">
                <a:solidFill>
                  <a:srgbClr val="00457D"/>
                </a:solidFill>
                <a:latin typeface="Calibri" pitchFamily="34" charset="0"/>
              </a:rPr>
              <a:t>tassare redditi milionari e/o extra-profitti</a:t>
            </a:r>
          </a:p>
          <a:p>
            <a:pPr marL="457200" indent="-457200">
              <a:lnSpc>
                <a:spcPct val="110000"/>
              </a:lnSpc>
              <a:spcBef>
                <a:spcPts val="0"/>
              </a:spcBef>
              <a:spcAft>
                <a:spcPts val="600"/>
              </a:spcAft>
            </a:pPr>
            <a:r>
              <a:rPr lang="it-IT" sz="2800" b="1" dirty="0">
                <a:solidFill>
                  <a:srgbClr val="00457D"/>
                </a:solidFill>
                <a:latin typeface="Calibri" pitchFamily="34" charset="0"/>
              </a:rPr>
              <a:t>Rivalutare i confini tra spesa pubblica e spesa privata</a:t>
            </a:r>
          </a:p>
          <a:p>
            <a:pPr lvl="1">
              <a:lnSpc>
                <a:spcPct val="110000"/>
              </a:lnSpc>
              <a:spcBef>
                <a:spcPts val="0"/>
              </a:spcBef>
              <a:spcAft>
                <a:spcPts val="600"/>
              </a:spcAft>
              <a:buFontTx/>
              <a:buChar char="-"/>
            </a:pPr>
            <a:r>
              <a:rPr lang="it-IT" sz="2400" dirty="0">
                <a:solidFill>
                  <a:srgbClr val="00457D"/>
                </a:solidFill>
                <a:latin typeface="Calibri" pitchFamily="34" charset="0"/>
              </a:rPr>
              <a:t>Rimodulazione del perimetro dei LEA </a:t>
            </a:r>
            <a:r>
              <a:rPr lang="it-IT" sz="2400" dirty="0">
                <a:solidFill>
                  <a:srgbClr val="00457D"/>
                </a:solidFill>
                <a:latin typeface="Calibri" pitchFamily="34" charset="0"/>
                <a:sym typeface="Wingdings" panose="05000000000000000000" pitchFamily="2" charset="2"/>
              </a:rPr>
              <a:t> "</a:t>
            </a:r>
            <a:r>
              <a:rPr lang="it-IT" sz="2400" dirty="0">
                <a:solidFill>
                  <a:srgbClr val="00457D"/>
                </a:solidFill>
                <a:latin typeface="Calibri" pitchFamily="34" charset="0"/>
              </a:rPr>
              <a:t>Sana" riforma della sanità integrativa </a:t>
            </a:r>
            <a:r>
              <a:rPr lang="it-IT" sz="2400" dirty="0">
                <a:solidFill>
                  <a:srgbClr val="00457D"/>
                </a:solidFill>
                <a:latin typeface="Calibri" pitchFamily="34" charset="0"/>
                <a:sym typeface="Wingdings" panose="05000000000000000000" pitchFamily="2" charset="2"/>
              </a:rPr>
              <a:t> a</a:t>
            </a:r>
            <a:r>
              <a:rPr lang="it-IT" sz="2400" dirty="0">
                <a:solidFill>
                  <a:srgbClr val="00457D"/>
                </a:solidFill>
                <a:latin typeface="Calibri" pitchFamily="34" charset="0"/>
              </a:rPr>
              <a:t>umento spesa intermediata </a:t>
            </a:r>
            <a:r>
              <a:rPr lang="it-IT" sz="2400" dirty="0">
                <a:solidFill>
                  <a:srgbClr val="00457D"/>
                </a:solidFill>
                <a:latin typeface="Calibri" pitchFamily="34" charset="0"/>
                <a:sym typeface="Wingdings" panose="05000000000000000000" pitchFamily="2" charset="2"/>
              </a:rPr>
              <a:t></a:t>
            </a:r>
            <a:r>
              <a:rPr lang="it-IT" sz="2400" dirty="0">
                <a:solidFill>
                  <a:srgbClr val="00457D"/>
                </a:solidFill>
                <a:latin typeface="Calibri" pitchFamily="34" charset="0"/>
              </a:rPr>
              <a:t> riduzione spesa out-of-pocket</a:t>
            </a:r>
          </a:p>
          <a:p>
            <a:pPr lvl="1">
              <a:lnSpc>
                <a:spcPct val="110000"/>
              </a:lnSpc>
              <a:spcBef>
                <a:spcPts val="0"/>
              </a:spcBef>
              <a:spcAft>
                <a:spcPts val="600"/>
              </a:spcAft>
              <a:buFontTx/>
              <a:buChar char="-"/>
            </a:pPr>
            <a:r>
              <a:rPr lang="it-IT" sz="2400" dirty="0">
                <a:solidFill>
                  <a:srgbClr val="00457D"/>
                </a:solidFill>
                <a:latin typeface="Calibri" pitchFamily="34" charset="0"/>
              </a:rPr>
              <a:t>Revisione compartecipazioni alla spesa sanitaria</a:t>
            </a:r>
          </a:p>
          <a:p>
            <a:pPr lvl="1">
              <a:lnSpc>
                <a:spcPct val="110000"/>
              </a:lnSpc>
              <a:spcBef>
                <a:spcPts val="0"/>
              </a:spcBef>
              <a:spcAft>
                <a:spcPts val="600"/>
              </a:spcAft>
              <a:buFontTx/>
              <a:buChar char="-"/>
            </a:pPr>
            <a:r>
              <a:rPr lang="it-IT" sz="2400" dirty="0">
                <a:solidFill>
                  <a:srgbClr val="00457D"/>
                </a:solidFill>
                <a:latin typeface="Calibri" pitchFamily="34" charset="0"/>
              </a:rPr>
              <a:t>Favorire, previa normativa nazionale, le partnership pubblico-privato</a:t>
            </a:r>
          </a:p>
          <a:p>
            <a:pPr marL="457200" indent="-457200">
              <a:lnSpc>
                <a:spcPct val="110000"/>
              </a:lnSpc>
              <a:spcBef>
                <a:spcPts val="0"/>
              </a:spcBef>
              <a:spcAft>
                <a:spcPts val="600"/>
              </a:spcAft>
            </a:pPr>
            <a:r>
              <a:rPr lang="it-IT" sz="2800" b="1" dirty="0">
                <a:solidFill>
                  <a:srgbClr val="00457D"/>
                </a:solidFill>
                <a:latin typeface="Calibri" pitchFamily="34" charset="0"/>
              </a:rPr>
              <a:t>Piano Nazionale di disinvestimento da sprechi e inefficienze</a:t>
            </a:r>
          </a:p>
        </p:txBody>
      </p:sp>
      <p:sp>
        <p:nvSpPr>
          <p:cNvPr id="3075" name="Text Box 4"/>
          <p:cNvSpPr txBox="1">
            <a:spLocks noChangeArrowheads="1"/>
          </p:cNvSpPr>
          <p:nvPr/>
        </p:nvSpPr>
        <p:spPr bwMode="auto">
          <a:xfrm>
            <a:off x="466058" y="265113"/>
            <a:ext cx="9281901" cy="59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FF99"/>
                </a:solidFill>
                <a:latin typeface="Arial" charset="0"/>
                <a:cs typeface="Arial" charset="0"/>
              </a:defRPr>
            </a:lvl1pPr>
            <a:lvl2pPr marL="742950" indent="-285750" eaLnBrk="0" hangingPunct="0">
              <a:defRPr sz="2800">
                <a:solidFill>
                  <a:srgbClr val="FFFF99"/>
                </a:solidFill>
                <a:latin typeface="Arial" charset="0"/>
                <a:cs typeface="Arial" charset="0"/>
              </a:defRPr>
            </a:lvl2pPr>
            <a:lvl3pPr marL="1143000" indent="-228600" eaLnBrk="0" hangingPunct="0">
              <a:defRPr sz="2800">
                <a:solidFill>
                  <a:srgbClr val="FFFF99"/>
                </a:solidFill>
                <a:latin typeface="Arial" charset="0"/>
                <a:cs typeface="Arial" charset="0"/>
              </a:defRPr>
            </a:lvl3pPr>
            <a:lvl4pPr marL="1600200" indent="-228600" eaLnBrk="0" hangingPunct="0">
              <a:defRPr sz="2800">
                <a:solidFill>
                  <a:srgbClr val="FFFF99"/>
                </a:solidFill>
                <a:latin typeface="Arial" charset="0"/>
                <a:cs typeface="Arial" charset="0"/>
              </a:defRPr>
            </a:lvl4pPr>
            <a:lvl5pPr marL="2057400" indent="-228600" eaLnBrk="0" hangingPunct="0">
              <a:defRPr sz="2800">
                <a:solidFill>
                  <a:srgbClr val="FFFF99"/>
                </a:solidFill>
                <a:latin typeface="Arial" charset="0"/>
                <a:cs typeface="Arial" charset="0"/>
              </a:defRPr>
            </a:lvl5pPr>
            <a:lvl6pPr marL="2514600" indent="-228600" eaLnBrk="0" fontAlgn="base" hangingPunct="0">
              <a:spcBef>
                <a:spcPct val="0"/>
              </a:spcBef>
              <a:spcAft>
                <a:spcPct val="0"/>
              </a:spcAft>
              <a:defRPr sz="2800">
                <a:solidFill>
                  <a:srgbClr val="FFFF99"/>
                </a:solidFill>
                <a:latin typeface="Arial" charset="0"/>
                <a:cs typeface="Arial" charset="0"/>
              </a:defRPr>
            </a:lvl6pPr>
            <a:lvl7pPr marL="2971800" indent="-228600" eaLnBrk="0" fontAlgn="base" hangingPunct="0">
              <a:spcBef>
                <a:spcPct val="0"/>
              </a:spcBef>
              <a:spcAft>
                <a:spcPct val="0"/>
              </a:spcAft>
              <a:defRPr sz="2800">
                <a:solidFill>
                  <a:srgbClr val="FFFF99"/>
                </a:solidFill>
                <a:latin typeface="Arial" charset="0"/>
                <a:cs typeface="Arial" charset="0"/>
              </a:defRPr>
            </a:lvl7pPr>
            <a:lvl8pPr marL="3429000" indent="-228600" eaLnBrk="0" fontAlgn="base" hangingPunct="0">
              <a:spcBef>
                <a:spcPct val="0"/>
              </a:spcBef>
              <a:spcAft>
                <a:spcPct val="0"/>
              </a:spcAft>
              <a:defRPr sz="2800">
                <a:solidFill>
                  <a:srgbClr val="FFFF99"/>
                </a:solidFill>
                <a:latin typeface="Arial" charset="0"/>
                <a:cs typeface="Arial" charset="0"/>
              </a:defRPr>
            </a:lvl8pPr>
            <a:lvl9pPr marL="3886200" indent="-228600" eaLnBrk="0" fontAlgn="base" hangingPunct="0">
              <a:spcBef>
                <a:spcPct val="0"/>
              </a:spcBef>
              <a:spcAft>
                <a:spcPct val="0"/>
              </a:spcAft>
              <a:defRPr sz="2800">
                <a:solidFill>
                  <a:srgbClr val="FFFF99"/>
                </a:solidFill>
                <a:latin typeface="Arial" charset="0"/>
                <a:cs typeface="Arial" charset="0"/>
              </a:defRPr>
            </a:lvl9pPr>
          </a:lstStyle>
          <a:p>
            <a:pPr algn="ctr">
              <a:lnSpc>
                <a:spcPct val="80000"/>
              </a:lnSpc>
            </a:pPr>
            <a:r>
              <a:rPr lang="it-IT" sz="4000" b="1" dirty="0">
                <a:solidFill>
                  <a:srgbClr val="C00000"/>
                </a:solidFill>
                <a:latin typeface="Calibri" pitchFamily="34" charset="0"/>
              </a:rPr>
              <a:t>Rilanciare il fabbisogno sanitario nazionale</a:t>
            </a:r>
            <a:endParaRPr lang="it-IT" sz="4000" b="1" i="1" dirty="0">
              <a:solidFill>
                <a:srgbClr val="C00000"/>
              </a:solidFill>
              <a:latin typeface="Calibri" pitchFamily="34" charset="0"/>
            </a:endParaRPr>
          </a:p>
        </p:txBody>
      </p:sp>
      <p:sp>
        <p:nvSpPr>
          <p:cNvPr id="3076"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algn="ctr" eaLnBrk="0" hangingPunct="0">
              <a:buFontTx/>
              <a:buChar char="•"/>
            </a:pPr>
            <a:endParaRPr lang="it-IT">
              <a:cs typeface="+mn-cs"/>
            </a:endParaRPr>
          </a:p>
        </p:txBody>
      </p:sp>
      <p:pic>
        <p:nvPicPr>
          <p:cNvPr id="3077"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1928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idx="1"/>
          </p:nvPr>
        </p:nvSpPr>
        <p:spPr>
          <a:xfrm>
            <a:off x="174624" y="836711"/>
            <a:ext cx="9793411" cy="6016382"/>
          </a:xfrm>
        </p:spPr>
        <p:txBody>
          <a:bodyPr>
            <a:normAutofit/>
          </a:bodyPr>
          <a:lstStyle/>
          <a:p>
            <a:pPr marL="0" indent="0">
              <a:lnSpc>
                <a:spcPct val="110000"/>
              </a:lnSpc>
              <a:spcBef>
                <a:spcPts val="0"/>
              </a:spcBef>
              <a:spcAft>
                <a:spcPts val="600"/>
              </a:spcAft>
              <a:buNone/>
            </a:pPr>
            <a:r>
              <a:rPr lang="it-IT" sz="2800" dirty="0">
                <a:solidFill>
                  <a:srgbClr val="00457D"/>
                </a:solidFill>
                <a:latin typeface="Calibri" pitchFamily="34" charset="0"/>
              </a:rPr>
              <a:t>È indispensabile rivedere le politiche allocative del Paese perché senza un rilancio consistente e stabile del finanziamento pubblico:</a:t>
            </a:r>
          </a:p>
          <a:p>
            <a:pPr>
              <a:lnSpc>
                <a:spcPct val="110000"/>
              </a:lnSpc>
              <a:spcBef>
                <a:spcPts val="0"/>
              </a:spcBef>
              <a:spcAft>
                <a:spcPts val="600"/>
              </a:spcAft>
            </a:pPr>
            <a:r>
              <a:rPr lang="it-IT" sz="2800" dirty="0">
                <a:solidFill>
                  <a:srgbClr val="00457D"/>
                </a:solidFill>
                <a:latin typeface="Calibri" pitchFamily="34" charset="0"/>
              </a:rPr>
              <a:t>ulteriore demotivazione del personale sanitario con impoverimento del capitale umano</a:t>
            </a:r>
          </a:p>
          <a:p>
            <a:pPr>
              <a:lnSpc>
                <a:spcPct val="110000"/>
              </a:lnSpc>
              <a:spcBef>
                <a:spcPts val="0"/>
              </a:spcBef>
              <a:spcAft>
                <a:spcPts val="600"/>
              </a:spcAft>
            </a:pPr>
            <a:r>
              <a:rPr lang="it-IT" sz="2800" dirty="0">
                <a:solidFill>
                  <a:srgbClr val="00457D"/>
                </a:solidFill>
                <a:latin typeface="Calibri" pitchFamily="34" charset="0"/>
              </a:rPr>
              <a:t>impossibilità ad accedere alle innovazioni farmacologiche e tecnologiche</a:t>
            </a:r>
          </a:p>
          <a:p>
            <a:pPr>
              <a:lnSpc>
                <a:spcPct val="110000"/>
              </a:lnSpc>
              <a:spcBef>
                <a:spcPts val="0"/>
              </a:spcBef>
              <a:spcAft>
                <a:spcPts val="600"/>
              </a:spcAft>
            </a:pPr>
            <a:r>
              <a:rPr lang="it-IT" sz="2800" dirty="0">
                <a:solidFill>
                  <a:srgbClr val="00457D"/>
                </a:solidFill>
                <a:latin typeface="Calibri" pitchFamily="34" charset="0"/>
              </a:rPr>
              <a:t>aumento delle diseguaglianze di accesso a servizi e prestazioni sanitarie</a:t>
            </a:r>
          </a:p>
          <a:p>
            <a:pPr>
              <a:lnSpc>
                <a:spcPct val="110000"/>
              </a:lnSpc>
              <a:spcBef>
                <a:spcPts val="0"/>
              </a:spcBef>
              <a:spcAft>
                <a:spcPts val="600"/>
              </a:spcAft>
            </a:pPr>
            <a:r>
              <a:rPr lang="it-IT" sz="2800" dirty="0">
                <a:solidFill>
                  <a:srgbClr val="00457D"/>
                </a:solidFill>
                <a:latin typeface="Calibri" pitchFamily="34" charset="0"/>
              </a:rPr>
              <a:t>aumento della spesa privata e della rinuncia alle cure</a:t>
            </a:r>
          </a:p>
        </p:txBody>
      </p:sp>
      <p:sp>
        <p:nvSpPr>
          <p:cNvPr id="3075" name="Text Box 4"/>
          <p:cNvSpPr txBox="1">
            <a:spLocks noChangeArrowheads="1"/>
          </p:cNvSpPr>
          <p:nvPr/>
        </p:nvSpPr>
        <p:spPr bwMode="auto">
          <a:xfrm>
            <a:off x="3671341" y="265113"/>
            <a:ext cx="2871299" cy="64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rgbClr val="FFFF99"/>
                </a:solidFill>
                <a:latin typeface="Arial" charset="0"/>
                <a:cs typeface="Arial" charset="0"/>
              </a:defRPr>
            </a:lvl1pPr>
            <a:lvl2pPr marL="742950" indent="-285750" eaLnBrk="0" hangingPunct="0">
              <a:defRPr sz="2800">
                <a:solidFill>
                  <a:srgbClr val="FFFF99"/>
                </a:solidFill>
                <a:latin typeface="Arial" charset="0"/>
                <a:cs typeface="Arial" charset="0"/>
              </a:defRPr>
            </a:lvl2pPr>
            <a:lvl3pPr marL="1143000" indent="-228600" eaLnBrk="0" hangingPunct="0">
              <a:defRPr sz="2800">
                <a:solidFill>
                  <a:srgbClr val="FFFF99"/>
                </a:solidFill>
                <a:latin typeface="Arial" charset="0"/>
                <a:cs typeface="Arial" charset="0"/>
              </a:defRPr>
            </a:lvl3pPr>
            <a:lvl4pPr marL="1600200" indent="-228600" eaLnBrk="0" hangingPunct="0">
              <a:defRPr sz="2800">
                <a:solidFill>
                  <a:srgbClr val="FFFF99"/>
                </a:solidFill>
                <a:latin typeface="Arial" charset="0"/>
                <a:cs typeface="Arial" charset="0"/>
              </a:defRPr>
            </a:lvl4pPr>
            <a:lvl5pPr marL="2057400" indent="-228600" eaLnBrk="0" hangingPunct="0">
              <a:defRPr sz="2800">
                <a:solidFill>
                  <a:srgbClr val="FFFF99"/>
                </a:solidFill>
                <a:latin typeface="Arial" charset="0"/>
                <a:cs typeface="Arial" charset="0"/>
              </a:defRPr>
            </a:lvl5pPr>
            <a:lvl6pPr marL="2514600" indent="-228600" eaLnBrk="0" fontAlgn="base" hangingPunct="0">
              <a:spcBef>
                <a:spcPct val="0"/>
              </a:spcBef>
              <a:spcAft>
                <a:spcPct val="0"/>
              </a:spcAft>
              <a:defRPr sz="2800">
                <a:solidFill>
                  <a:srgbClr val="FFFF99"/>
                </a:solidFill>
                <a:latin typeface="Arial" charset="0"/>
                <a:cs typeface="Arial" charset="0"/>
              </a:defRPr>
            </a:lvl6pPr>
            <a:lvl7pPr marL="2971800" indent="-228600" eaLnBrk="0" fontAlgn="base" hangingPunct="0">
              <a:spcBef>
                <a:spcPct val="0"/>
              </a:spcBef>
              <a:spcAft>
                <a:spcPct val="0"/>
              </a:spcAft>
              <a:defRPr sz="2800">
                <a:solidFill>
                  <a:srgbClr val="FFFF99"/>
                </a:solidFill>
                <a:latin typeface="Arial" charset="0"/>
                <a:cs typeface="Arial" charset="0"/>
              </a:defRPr>
            </a:lvl7pPr>
            <a:lvl8pPr marL="3429000" indent="-228600" eaLnBrk="0" fontAlgn="base" hangingPunct="0">
              <a:spcBef>
                <a:spcPct val="0"/>
              </a:spcBef>
              <a:spcAft>
                <a:spcPct val="0"/>
              </a:spcAft>
              <a:defRPr sz="2800">
                <a:solidFill>
                  <a:srgbClr val="FFFF99"/>
                </a:solidFill>
                <a:latin typeface="Arial" charset="0"/>
                <a:cs typeface="Arial" charset="0"/>
              </a:defRPr>
            </a:lvl8pPr>
            <a:lvl9pPr marL="3886200" indent="-228600" eaLnBrk="0" fontAlgn="base" hangingPunct="0">
              <a:spcBef>
                <a:spcPct val="0"/>
              </a:spcBef>
              <a:spcAft>
                <a:spcPct val="0"/>
              </a:spcAft>
              <a:defRPr sz="2800">
                <a:solidFill>
                  <a:srgbClr val="FFFF99"/>
                </a:solidFill>
                <a:latin typeface="Arial" charset="0"/>
                <a:cs typeface="Arial" charset="0"/>
              </a:defRPr>
            </a:lvl9pPr>
          </a:lstStyle>
          <a:p>
            <a:pPr algn="ctr">
              <a:lnSpc>
                <a:spcPct val="80000"/>
              </a:lnSpc>
            </a:pPr>
            <a:r>
              <a:rPr lang="it-IT" sz="4400" b="1" dirty="0">
                <a:solidFill>
                  <a:srgbClr val="C00000"/>
                </a:solidFill>
                <a:latin typeface="Calibri" pitchFamily="34" charset="0"/>
              </a:rPr>
              <a:t>Conclusioni</a:t>
            </a:r>
            <a:endParaRPr lang="it-IT" sz="4400" b="1" i="1" dirty="0">
              <a:solidFill>
                <a:srgbClr val="C00000"/>
              </a:solidFill>
              <a:latin typeface="Calibri" pitchFamily="34" charset="0"/>
            </a:endParaRPr>
          </a:p>
        </p:txBody>
      </p:sp>
      <p:sp>
        <p:nvSpPr>
          <p:cNvPr id="3076"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algn="ctr" eaLnBrk="0" hangingPunct="0">
              <a:buFontTx/>
              <a:buChar char="•"/>
            </a:pPr>
            <a:endParaRPr lang="it-IT">
              <a:cs typeface="+mn-cs"/>
            </a:endParaRPr>
          </a:p>
        </p:txBody>
      </p:sp>
      <p:pic>
        <p:nvPicPr>
          <p:cNvPr id="3077"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0854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Char char="•"/>
              <a:tabLst/>
              <a:defRPr/>
            </a:pPr>
            <a:endParaRPr kumimoji="0" lang="it-IT" sz="2800" b="0" i="0" u="none" strike="noStrike" kern="1200" cap="none" spc="0" normalizeH="0" baseline="0" noProof="0">
              <a:ln>
                <a:noFill/>
              </a:ln>
              <a:solidFill>
                <a:srgbClr val="FFFF99"/>
              </a:solidFill>
              <a:effectLst/>
              <a:uLnTx/>
              <a:uFillTx/>
              <a:latin typeface="Arial" charset="0"/>
              <a:ea typeface="+mn-ea"/>
              <a:cs typeface="Arial" charset="0"/>
            </a:endParaRPr>
          </a:p>
        </p:txBody>
      </p:sp>
      <p:pic>
        <p:nvPicPr>
          <p:cNvPr id="3077" name="Picture 4" descr="C:\Users\elena.GIMBE\Desktop\LogoN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4"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 y="0"/>
            <a:ext cx="10080000" cy="6121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3346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6" name="Figura a mano libera: forma 5">
            <a:extLst>
              <a:ext uri="{FF2B5EF4-FFF2-40B4-BE49-F238E27FC236}">
                <a16:creationId xmlns:a16="http://schemas.microsoft.com/office/drawing/2014/main" id="{E751BE22-D213-4FE9-9CCC-56D718E7A412}"/>
              </a:ext>
            </a:extLst>
          </p:cNvPr>
          <p:cNvSpPr/>
          <p:nvPr/>
        </p:nvSpPr>
        <p:spPr>
          <a:xfrm>
            <a:off x="318962" y="188640"/>
            <a:ext cx="5544616" cy="1800000"/>
          </a:xfrm>
          <a:custGeom>
            <a:avLst/>
            <a:gdLst>
              <a:gd name="connsiteX0" fmla="*/ 0 w 2927319"/>
              <a:gd name="connsiteY0" fmla="*/ 146366 h 1463659"/>
              <a:gd name="connsiteX1" fmla="*/ 146366 w 2927319"/>
              <a:gd name="connsiteY1" fmla="*/ 0 h 1463659"/>
              <a:gd name="connsiteX2" fmla="*/ 2780953 w 2927319"/>
              <a:gd name="connsiteY2" fmla="*/ 0 h 1463659"/>
              <a:gd name="connsiteX3" fmla="*/ 2927319 w 2927319"/>
              <a:gd name="connsiteY3" fmla="*/ 146366 h 1463659"/>
              <a:gd name="connsiteX4" fmla="*/ 2927319 w 2927319"/>
              <a:gd name="connsiteY4" fmla="*/ 1317293 h 1463659"/>
              <a:gd name="connsiteX5" fmla="*/ 2780953 w 2927319"/>
              <a:gd name="connsiteY5" fmla="*/ 1463659 h 1463659"/>
              <a:gd name="connsiteX6" fmla="*/ 146366 w 2927319"/>
              <a:gd name="connsiteY6" fmla="*/ 1463659 h 1463659"/>
              <a:gd name="connsiteX7" fmla="*/ 0 w 2927319"/>
              <a:gd name="connsiteY7" fmla="*/ 1317293 h 1463659"/>
              <a:gd name="connsiteX8" fmla="*/ 0 w 2927319"/>
              <a:gd name="connsiteY8" fmla="*/ 146366 h 146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319" h="1463659">
                <a:moveTo>
                  <a:pt x="0" y="146366"/>
                </a:moveTo>
                <a:cubicBezTo>
                  <a:pt x="0" y="65530"/>
                  <a:pt x="65530" y="0"/>
                  <a:pt x="146366" y="0"/>
                </a:cubicBezTo>
                <a:lnTo>
                  <a:pt x="2780953" y="0"/>
                </a:lnTo>
                <a:cubicBezTo>
                  <a:pt x="2861789" y="0"/>
                  <a:pt x="2927319" y="65530"/>
                  <a:pt x="2927319" y="146366"/>
                </a:cubicBezTo>
                <a:lnTo>
                  <a:pt x="2927319" y="1317293"/>
                </a:lnTo>
                <a:cubicBezTo>
                  <a:pt x="2927319" y="1398129"/>
                  <a:pt x="2861789" y="1463659"/>
                  <a:pt x="2780953" y="1463659"/>
                </a:cubicBezTo>
                <a:lnTo>
                  <a:pt x="146366" y="1463659"/>
                </a:lnTo>
                <a:cubicBezTo>
                  <a:pt x="65530" y="1463659"/>
                  <a:pt x="0" y="1398129"/>
                  <a:pt x="0" y="1317293"/>
                </a:cubicBezTo>
                <a:lnTo>
                  <a:pt x="0" y="146366"/>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64789" tIns="164789" rIns="164789" bIns="164789" numCol="1" spcCol="1270" anchor="ctr" anchorCtr="0">
            <a:noAutofit/>
          </a:bodyPr>
          <a:lstStyle/>
          <a:p>
            <a:pPr marL="0" marR="0" lvl="0" indent="0" defTabSz="1422400" rtl="0" eaLnBrk="0" fontAlgn="base" latinLnBrk="0" hangingPunct="0">
              <a:spcBef>
                <a:spcPct val="0"/>
              </a:spcBef>
              <a:spcAft>
                <a:spcPts val="40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Calibri"/>
                <a:ea typeface="+mn-ea"/>
                <a:cs typeface="+mn-cs"/>
              </a:rPr>
              <a:t>Universalità</a:t>
            </a:r>
            <a:r>
              <a:rPr lang="it-IT" sz="2800" dirty="0">
                <a:solidFill>
                  <a:prstClr val="white"/>
                </a:solidFill>
                <a:latin typeface="Calibri"/>
              </a:rPr>
              <a:t>: e</a:t>
            </a:r>
            <a:r>
              <a:rPr kumimoji="0" lang="it-IT" sz="2800" b="0" i="0" u="none" strike="noStrike" kern="1200" cap="none" spc="0" normalizeH="0" baseline="0" noProof="0" dirty="0">
                <a:ln>
                  <a:noFill/>
                </a:ln>
                <a:solidFill>
                  <a:prstClr val="white"/>
                </a:solidFill>
                <a:effectLst/>
                <a:uLnTx/>
                <a:uFillTx/>
                <a:latin typeface="Calibri"/>
                <a:ea typeface="+mn-ea"/>
                <a:cs typeface="+mn-cs"/>
              </a:rPr>
              <a:t>stensione delle prestazioni sanitarie a tutta la popolazione</a:t>
            </a:r>
          </a:p>
        </p:txBody>
      </p:sp>
      <p:sp>
        <p:nvSpPr>
          <p:cNvPr id="8" name="Figura a mano libera: forma 7">
            <a:extLst>
              <a:ext uri="{FF2B5EF4-FFF2-40B4-BE49-F238E27FC236}">
                <a16:creationId xmlns:a16="http://schemas.microsoft.com/office/drawing/2014/main" id="{D1069CE5-E574-4322-AA72-5B68C5D2133B}"/>
              </a:ext>
            </a:extLst>
          </p:cNvPr>
          <p:cNvSpPr/>
          <p:nvPr/>
        </p:nvSpPr>
        <p:spPr>
          <a:xfrm>
            <a:off x="318962" y="4230788"/>
            <a:ext cx="5616626" cy="1800000"/>
          </a:xfrm>
          <a:custGeom>
            <a:avLst/>
            <a:gdLst>
              <a:gd name="connsiteX0" fmla="*/ 0 w 2927319"/>
              <a:gd name="connsiteY0" fmla="*/ 146366 h 1463659"/>
              <a:gd name="connsiteX1" fmla="*/ 146366 w 2927319"/>
              <a:gd name="connsiteY1" fmla="*/ 0 h 1463659"/>
              <a:gd name="connsiteX2" fmla="*/ 2780953 w 2927319"/>
              <a:gd name="connsiteY2" fmla="*/ 0 h 1463659"/>
              <a:gd name="connsiteX3" fmla="*/ 2927319 w 2927319"/>
              <a:gd name="connsiteY3" fmla="*/ 146366 h 1463659"/>
              <a:gd name="connsiteX4" fmla="*/ 2927319 w 2927319"/>
              <a:gd name="connsiteY4" fmla="*/ 1317293 h 1463659"/>
              <a:gd name="connsiteX5" fmla="*/ 2780953 w 2927319"/>
              <a:gd name="connsiteY5" fmla="*/ 1463659 h 1463659"/>
              <a:gd name="connsiteX6" fmla="*/ 146366 w 2927319"/>
              <a:gd name="connsiteY6" fmla="*/ 1463659 h 1463659"/>
              <a:gd name="connsiteX7" fmla="*/ 0 w 2927319"/>
              <a:gd name="connsiteY7" fmla="*/ 1317293 h 1463659"/>
              <a:gd name="connsiteX8" fmla="*/ 0 w 2927319"/>
              <a:gd name="connsiteY8" fmla="*/ 146366 h 146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319" h="1463659">
                <a:moveTo>
                  <a:pt x="0" y="146366"/>
                </a:moveTo>
                <a:cubicBezTo>
                  <a:pt x="0" y="65530"/>
                  <a:pt x="65530" y="0"/>
                  <a:pt x="146366" y="0"/>
                </a:cubicBezTo>
                <a:lnTo>
                  <a:pt x="2780953" y="0"/>
                </a:lnTo>
                <a:cubicBezTo>
                  <a:pt x="2861789" y="0"/>
                  <a:pt x="2927319" y="65530"/>
                  <a:pt x="2927319" y="146366"/>
                </a:cubicBezTo>
                <a:lnTo>
                  <a:pt x="2927319" y="1317293"/>
                </a:lnTo>
                <a:cubicBezTo>
                  <a:pt x="2927319" y="1398129"/>
                  <a:pt x="2861789" y="1463659"/>
                  <a:pt x="2780953" y="1463659"/>
                </a:cubicBezTo>
                <a:lnTo>
                  <a:pt x="146366" y="1463659"/>
                </a:lnTo>
                <a:cubicBezTo>
                  <a:pt x="65530" y="1463659"/>
                  <a:pt x="0" y="1398129"/>
                  <a:pt x="0" y="1317293"/>
                </a:cubicBezTo>
                <a:lnTo>
                  <a:pt x="0" y="146366"/>
                </a:ln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64789" tIns="164789" rIns="164789" bIns="164789" numCol="1" spcCol="1270" anchor="ctr" anchorCtr="0">
            <a:noAutofit/>
          </a:bodyPr>
          <a:lstStyle/>
          <a:p>
            <a:pPr marL="0" marR="0" lvl="0" indent="0" defTabSz="1422400" rtl="0" eaLnBrk="0" fontAlgn="base" latinLnBrk="0" hangingPunct="0">
              <a:spcBef>
                <a:spcPct val="0"/>
              </a:spcBef>
              <a:spcAft>
                <a:spcPts val="60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Calibri"/>
                <a:ea typeface="+mn-ea"/>
                <a:cs typeface="+mn-cs"/>
              </a:rPr>
              <a:t>Equità</a:t>
            </a:r>
            <a:r>
              <a:rPr lang="it-IT" sz="2800" dirty="0">
                <a:solidFill>
                  <a:prstClr val="white"/>
                </a:solidFill>
                <a:latin typeface="Calibri"/>
              </a:rPr>
              <a:t>: </a:t>
            </a:r>
            <a:r>
              <a:rPr kumimoji="0" lang="it-IT" sz="2800" i="0" u="none" strike="noStrike" kern="1200" cap="none" spc="0" normalizeH="0" baseline="0" noProof="0" dirty="0">
                <a:ln>
                  <a:noFill/>
                </a:ln>
                <a:solidFill>
                  <a:prstClr val="white"/>
                </a:solidFill>
                <a:effectLst/>
                <a:uLnTx/>
                <a:uFillTx/>
                <a:latin typeface="Calibri"/>
                <a:ea typeface="+mn-ea"/>
                <a:cs typeface="+mn-cs"/>
              </a:rPr>
              <a:t>parità di accesso in rapporto a uguali bisogni di salute </a:t>
            </a:r>
          </a:p>
        </p:txBody>
      </p:sp>
      <p:sp>
        <p:nvSpPr>
          <p:cNvPr id="10" name="Figura a mano libera: forma 9">
            <a:extLst>
              <a:ext uri="{FF2B5EF4-FFF2-40B4-BE49-F238E27FC236}">
                <a16:creationId xmlns:a16="http://schemas.microsoft.com/office/drawing/2014/main" id="{5DD0E717-B96A-4D58-B2FE-B098EC9CF082}"/>
              </a:ext>
            </a:extLst>
          </p:cNvPr>
          <p:cNvSpPr/>
          <p:nvPr/>
        </p:nvSpPr>
        <p:spPr>
          <a:xfrm>
            <a:off x="318962" y="2209714"/>
            <a:ext cx="5688634" cy="1800000"/>
          </a:xfrm>
          <a:custGeom>
            <a:avLst/>
            <a:gdLst>
              <a:gd name="connsiteX0" fmla="*/ 0 w 2927319"/>
              <a:gd name="connsiteY0" fmla="*/ 146366 h 1463659"/>
              <a:gd name="connsiteX1" fmla="*/ 146366 w 2927319"/>
              <a:gd name="connsiteY1" fmla="*/ 0 h 1463659"/>
              <a:gd name="connsiteX2" fmla="*/ 2780953 w 2927319"/>
              <a:gd name="connsiteY2" fmla="*/ 0 h 1463659"/>
              <a:gd name="connsiteX3" fmla="*/ 2927319 w 2927319"/>
              <a:gd name="connsiteY3" fmla="*/ 146366 h 1463659"/>
              <a:gd name="connsiteX4" fmla="*/ 2927319 w 2927319"/>
              <a:gd name="connsiteY4" fmla="*/ 1317293 h 1463659"/>
              <a:gd name="connsiteX5" fmla="*/ 2780953 w 2927319"/>
              <a:gd name="connsiteY5" fmla="*/ 1463659 h 1463659"/>
              <a:gd name="connsiteX6" fmla="*/ 146366 w 2927319"/>
              <a:gd name="connsiteY6" fmla="*/ 1463659 h 1463659"/>
              <a:gd name="connsiteX7" fmla="*/ 0 w 2927319"/>
              <a:gd name="connsiteY7" fmla="*/ 1317293 h 1463659"/>
              <a:gd name="connsiteX8" fmla="*/ 0 w 2927319"/>
              <a:gd name="connsiteY8" fmla="*/ 146366 h 146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319" h="1463659">
                <a:moveTo>
                  <a:pt x="0" y="146366"/>
                </a:moveTo>
                <a:cubicBezTo>
                  <a:pt x="0" y="65530"/>
                  <a:pt x="65530" y="0"/>
                  <a:pt x="146366" y="0"/>
                </a:cubicBezTo>
                <a:lnTo>
                  <a:pt x="2780953" y="0"/>
                </a:lnTo>
                <a:cubicBezTo>
                  <a:pt x="2861789" y="0"/>
                  <a:pt x="2927319" y="65530"/>
                  <a:pt x="2927319" y="146366"/>
                </a:cubicBezTo>
                <a:lnTo>
                  <a:pt x="2927319" y="1317293"/>
                </a:lnTo>
                <a:cubicBezTo>
                  <a:pt x="2927319" y="1398129"/>
                  <a:pt x="2861789" y="1463659"/>
                  <a:pt x="2780953" y="1463659"/>
                </a:cubicBezTo>
                <a:lnTo>
                  <a:pt x="146366" y="1463659"/>
                </a:lnTo>
                <a:cubicBezTo>
                  <a:pt x="65530" y="1463659"/>
                  <a:pt x="0" y="1398129"/>
                  <a:pt x="0" y="1317293"/>
                </a:cubicBezTo>
                <a:lnTo>
                  <a:pt x="0" y="146366"/>
                </a:lnTo>
                <a:close/>
              </a:path>
            </a:pathLst>
          </a:cu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64789" tIns="164789" rIns="164789" bIns="164789" numCol="1" spcCol="1270" anchor="ctr" anchorCtr="0">
            <a:noAutofit/>
          </a:bodyPr>
          <a:lstStyle/>
          <a:p>
            <a:pPr marL="0" marR="0" lvl="0" indent="0" defTabSz="1422400" rtl="0" eaLnBrk="0" fontAlgn="base" latinLnBrk="0" hangingPunct="0">
              <a:spcBef>
                <a:spcPct val="0"/>
              </a:spcBef>
              <a:spcAft>
                <a:spcPts val="600"/>
              </a:spcAft>
              <a:buClrTx/>
              <a:buSzTx/>
              <a:buFontTx/>
              <a:buNone/>
              <a:tabLst/>
              <a:defRPr/>
            </a:pPr>
            <a:r>
              <a:rPr kumimoji="0" lang="it-IT" sz="2800" b="1" i="0" u="none" strike="noStrike" kern="1200" cap="none" spc="0" normalizeH="0" baseline="0" noProof="0" dirty="0">
                <a:ln>
                  <a:noFill/>
                </a:ln>
                <a:solidFill>
                  <a:prstClr val="white"/>
                </a:solidFill>
                <a:effectLst/>
                <a:uLnTx/>
                <a:uFillTx/>
                <a:latin typeface="Calibri"/>
                <a:ea typeface="+mn-ea"/>
                <a:cs typeface="+mn-cs"/>
              </a:rPr>
              <a:t>Uguaglianza</a:t>
            </a:r>
            <a:r>
              <a:rPr kumimoji="0" lang="it-IT" sz="2800" b="0" i="0" u="none" strike="noStrike" kern="1200" cap="none" spc="0" normalizeH="0" baseline="0" noProof="0" dirty="0">
                <a:ln>
                  <a:noFill/>
                </a:ln>
                <a:solidFill>
                  <a:prstClr val="white"/>
                </a:solidFill>
                <a:effectLst/>
                <a:uLnTx/>
                <a:uFillTx/>
                <a:latin typeface="Calibri"/>
                <a:ea typeface="+mn-ea"/>
                <a:cs typeface="+mn-cs"/>
              </a:rPr>
              <a:t>: accesso alle prestazioni senza distinzione di condizioni individuali, sociali ed economiche  </a:t>
            </a:r>
          </a:p>
        </p:txBody>
      </p:sp>
      <p:sp>
        <p:nvSpPr>
          <p:cNvPr id="2" name="CasellaDiTesto 1">
            <a:extLst>
              <a:ext uri="{FF2B5EF4-FFF2-40B4-BE49-F238E27FC236}">
                <a16:creationId xmlns:a16="http://schemas.microsoft.com/office/drawing/2014/main" id="{789315E3-192D-4CF1-BB54-2CC54CED3FF2}"/>
              </a:ext>
            </a:extLst>
          </p:cNvPr>
          <p:cNvSpPr txBox="1"/>
          <p:nvPr/>
        </p:nvSpPr>
        <p:spPr>
          <a:xfrm>
            <a:off x="6152022" y="488475"/>
            <a:ext cx="3690396" cy="1246495"/>
          </a:xfrm>
          <a:prstGeom prst="rect">
            <a:avLst/>
          </a:prstGeom>
          <a:noFill/>
        </p:spPr>
        <p:txBody>
          <a:bodyPr wrap="square" rtlCol="0">
            <a:spAutoFit/>
          </a:bodyPr>
          <a:lstStyle/>
          <a:p>
            <a:r>
              <a:rPr lang="it-IT" sz="2500" dirty="0">
                <a:solidFill>
                  <a:srgbClr val="00457D"/>
                </a:solidFill>
              </a:rPr>
              <a:t>LEA solo sulla carta: non esigibili da tutte le persone</a:t>
            </a:r>
            <a:br>
              <a:rPr lang="it-IT" sz="2500" dirty="0">
                <a:solidFill>
                  <a:srgbClr val="00457D"/>
                </a:solidFill>
              </a:rPr>
            </a:br>
            <a:r>
              <a:rPr lang="it-IT" sz="2500" dirty="0">
                <a:solidFill>
                  <a:srgbClr val="00457D"/>
                </a:solidFill>
              </a:rPr>
              <a:t>Aumento spesa privata</a:t>
            </a:r>
          </a:p>
        </p:txBody>
      </p:sp>
      <p:sp>
        <p:nvSpPr>
          <p:cNvPr id="9" name="CasellaDiTesto 8">
            <a:extLst>
              <a:ext uri="{FF2B5EF4-FFF2-40B4-BE49-F238E27FC236}">
                <a16:creationId xmlns:a16="http://schemas.microsoft.com/office/drawing/2014/main" id="{B3FE0D67-7F61-4474-83E3-744F96E01B84}"/>
              </a:ext>
            </a:extLst>
          </p:cNvPr>
          <p:cNvSpPr txBox="1"/>
          <p:nvPr/>
        </p:nvSpPr>
        <p:spPr>
          <a:xfrm>
            <a:off x="6133626" y="2509549"/>
            <a:ext cx="3690396" cy="1246495"/>
          </a:xfrm>
          <a:prstGeom prst="rect">
            <a:avLst/>
          </a:prstGeom>
          <a:noFill/>
        </p:spPr>
        <p:txBody>
          <a:bodyPr wrap="square" rtlCol="0">
            <a:spAutoFit/>
          </a:bodyPr>
          <a:lstStyle/>
          <a:p>
            <a:r>
              <a:rPr lang="it-IT" sz="2500" dirty="0">
                <a:solidFill>
                  <a:srgbClr val="00457D"/>
                </a:solidFill>
              </a:rPr>
              <a:t>Diseguaglianze di accesso: regionali, territoriali, socio-economiche, di genere</a:t>
            </a:r>
          </a:p>
        </p:txBody>
      </p:sp>
      <p:sp>
        <p:nvSpPr>
          <p:cNvPr id="11" name="CasellaDiTesto 10">
            <a:extLst>
              <a:ext uri="{FF2B5EF4-FFF2-40B4-BE49-F238E27FC236}">
                <a16:creationId xmlns:a16="http://schemas.microsoft.com/office/drawing/2014/main" id="{17726EF7-7BA9-43BA-93BE-3026FA3B40CA}"/>
              </a:ext>
            </a:extLst>
          </p:cNvPr>
          <p:cNvSpPr txBox="1"/>
          <p:nvPr/>
        </p:nvSpPr>
        <p:spPr>
          <a:xfrm>
            <a:off x="6152022" y="4715289"/>
            <a:ext cx="3744008" cy="861774"/>
          </a:xfrm>
          <a:prstGeom prst="rect">
            <a:avLst/>
          </a:prstGeom>
          <a:noFill/>
        </p:spPr>
        <p:txBody>
          <a:bodyPr wrap="square" rtlCol="0">
            <a:spAutoFit/>
          </a:bodyPr>
          <a:lstStyle/>
          <a:p>
            <a:r>
              <a:rPr lang="it-IT" sz="2500" dirty="0">
                <a:solidFill>
                  <a:srgbClr val="00457D"/>
                </a:solidFill>
              </a:rPr>
              <a:t>Iniquità di accesso a fronte degli stessi bisogni di salute</a:t>
            </a:r>
          </a:p>
        </p:txBody>
      </p:sp>
    </p:spTree>
    <p:extLst>
      <p:ext uri="{BB962C8B-B14F-4D97-AF65-F5344CB8AC3E}">
        <p14:creationId xmlns:p14="http://schemas.microsoft.com/office/powerpoint/2010/main" val="380449162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1800" b="0" i="0" u="none" strike="noStrike" kern="1200" cap="none" spc="0" normalizeH="0" baseline="0" noProof="0" dirty="0">
              <a:ln>
                <a:noFill/>
              </a:ln>
              <a:solidFill>
                <a:prstClr val="black"/>
              </a:solidFill>
              <a:effectLst/>
              <a:uLnTx/>
              <a:uFillTx/>
              <a:latin typeface="Calibri"/>
              <a:ea typeface="+mn-ea"/>
              <a:cs typeface="Arial" charset="0"/>
            </a:endParaRPr>
          </a:p>
        </p:txBody>
      </p:sp>
      <p:sp>
        <p:nvSpPr>
          <p:cNvPr id="6" name="Figura a mano libera: forma 5">
            <a:extLst>
              <a:ext uri="{FF2B5EF4-FFF2-40B4-BE49-F238E27FC236}">
                <a16:creationId xmlns:a16="http://schemas.microsoft.com/office/drawing/2014/main" id="{E751BE22-D213-4FE9-9CCC-56D718E7A412}"/>
              </a:ext>
            </a:extLst>
          </p:cNvPr>
          <p:cNvSpPr/>
          <p:nvPr/>
        </p:nvSpPr>
        <p:spPr>
          <a:xfrm>
            <a:off x="293842" y="2302379"/>
            <a:ext cx="2927319" cy="1463659"/>
          </a:xfrm>
          <a:custGeom>
            <a:avLst/>
            <a:gdLst>
              <a:gd name="connsiteX0" fmla="*/ 0 w 2927319"/>
              <a:gd name="connsiteY0" fmla="*/ 146366 h 1463659"/>
              <a:gd name="connsiteX1" fmla="*/ 146366 w 2927319"/>
              <a:gd name="connsiteY1" fmla="*/ 0 h 1463659"/>
              <a:gd name="connsiteX2" fmla="*/ 2780953 w 2927319"/>
              <a:gd name="connsiteY2" fmla="*/ 0 h 1463659"/>
              <a:gd name="connsiteX3" fmla="*/ 2927319 w 2927319"/>
              <a:gd name="connsiteY3" fmla="*/ 146366 h 1463659"/>
              <a:gd name="connsiteX4" fmla="*/ 2927319 w 2927319"/>
              <a:gd name="connsiteY4" fmla="*/ 1317293 h 1463659"/>
              <a:gd name="connsiteX5" fmla="*/ 2780953 w 2927319"/>
              <a:gd name="connsiteY5" fmla="*/ 1463659 h 1463659"/>
              <a:gd name="connsiteX6" fmla="*/ 146366 w 2927319"/>
              <a:gd name="connsiteY6" fmla="*/ 1463659 h 1463659"/>
              <a:gd name="connsiteX7" fmla="*/ 0 w 2927319"/>
              <a:gd name="connsiteY7" fmla="*/ 1317293 h 1463659"/>
              <a:gd name="connsiteX8" fmla="*/ 0 w 2927319"/>
              <a:gd name="connsiteY8" fmla="*/ 146366 h 146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319" h="1463659">
                <a:moveTo>
                  <a:pt x="0" y="146366"/>
                </a:moveTo>
                <a:cubicBezTo>
                  <a:pt x="0" y="65530"/>
                  <a:pt x="65530" y="0"/>
                  <a:pt x="146366" y="0"/>
                </a:cubicBezTo>
                <a:lnTo>
                  <a:pt x="2780953" y="0"/>
                </a:lnTo>
                <a:cubicBezTo>
                  <a:pt x="2861789" y="0"/>
                  <a:pt x="2927319" y="65530"/>
                  <a:pt x="2927319" y="146366"/>
                </a:cubicBezTo>
                <a:lnTo>
                  <a:pt x="2927319" y="1317293"/>
                </a:lnTo>
                <a:cubicBezTo>
                  <a:pt x="2927319" y="1398129"/>
                  <a:pt x="2861789" y="1463659"/>
                  <a:pt x="2780953" y="1463659"/>
                </a:cubicBezTo>
                <a:lnTo>
                  <a:pt x="146366" y="1463659"/>
                </a:lnTo>
                <a:cubicBezTo>
                  <a:pt x="65530" y="1463659"/>
                  <a:pt x="0" y="1398129"/>
                  <a:pt x="0" y="1317293"/>
                </a:cubicBezTo>
                <a:lnTo>
                  <a:pt x="0" y="146366"/>
                </a:lnTo>
                <a:close/>
              </a:path>
            </a:pathLst>
          </a:custGeom>
          <a:solidFill>
            <a:schemeClr val="bg1">
              <a:lumMod val="50000"/>
            </a:schemeClr>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64789" tIns="164789" rIns="164789" bIns="164789" numCol="1" spcCol="1270" anchor="ctr" anchorCtr="0">
            <a:noAutofit/>
          </a:bodyPr>
          <a:lstStyle/>
          <a:p>
            <a:pPr algn="ctr" defTabSz="1422400">
              <a:lnSpc>
                <a:spcPct val="90000"/>
              </a:lnSpc>
              <a:spcAft>
                <a:spcPct val="35000"/>
              </a:spcAft>
            </a:pPr>
            <a:r>
              <a:rPr lang="it-IT" sz="3200" dirty="0">
                <a:solidFill>
                  <a:prstClr val="white"/>
                </a:solidFill>
                <a:latin typeface="Calibri"/>
              </a:rPr>
              <a:t>Diseguaglianze</a:t>
            </a:r>
          </a:p>
        </p:txBody>
      </p:sp>
      <p:sp>
        <p:nvSpPr>
          <p:cNvPr id="8" name="Figura a mano libera: forma 7">
            <a:extLst>
              <a:ext uri="{FF2B5EF4-FFF2-40B4-BE49-F238E27FC236}">
                <a16:creationId xmlns:a16="http://schemas.microsoft.com/office/drawing/2014/main" id="{D1069CE5-E574-4322-AA72-5B68C5D2133B}"/>
              </a:ext>
            </a:extLst>
          </p:cNvPr>
          <p:cNvSpPr/>
          <p:nvPr/>
        </p:nvSpPr>
        <p:spPr>
          <a:xfrm>
            <a:off x="293842" y="534307"/>
            <a:ext cx="2927319" cy="1463659"/>
          </a:xfrm>
          <a:custGeom>
            <a:avLst/>
            <a:gdLst>
              <a:gd name="connsiteX0" fmla="*/ 0 w 2927319"/>
              <a:gd name="connsiteY0" fmla="*/ 146366 h 1463659"/>
              <a:gd name="connsiteX1" fmla="*/ 146366 w 2927319"/>
              <a:gd name="connsiteY1" fmla="*/ 0 h 1463659"/>
              <a:gd name="connsiteX2" fmla="*/ 2780953 w 2927319"/>
              <a:gd name="connsiteY2" fmla="*/ 0 h 1463659"/>
              <a:gd name="connsiteX3" fmla="*/ 2927319 w 2927319"/>
              <a:gd name="connsiteY3" fmla="*/ 146366 h 1463659"/>
              <a:gd name="connsiteX4" fmla="*/ 2927319 w 2927319"/>
              <a:gd name="connsiteY4" fmla="*/ 1317293 h 1463659"/>
              <a:gd name="connsiteX5" fmla="*/ 2780953 w 2927319"/>
              <a:gd name="connsiteY5" fmla="*/ 1463659 h 1463659"/>
              <a:gd name="connsiteX6" fmla="*/ 146366 w 2927319"/>
              <a:gd name="connsiteY6" fmla="*/ 1463659 h 1463659"/>
              <a:gd name="connsiteX7" fmla="*/ 0 w 2927319"/>
              <a:gd name="connsiteY7" fmla="*/ 1317293 h 1463659"/>
              <a:gd name="connsiteX8" fmla="*/ 0 w 2927319"/>
              <a:gd name="connsiteY8" fmla="*/ 146366 h 146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319" h="1463659">
                <a:moveTo>
                  <a:pt x="0" y="146366"/>
                </a:moveTo>
                <a:cubicBezTo>
                  <a:pt x="0" y="65530"/>
                  <a:pt x="65530" y="0"/>
                  <a:pt x="146366" y="0"/>
                </a:cubicBezTo>
                <a:lnTo>
                  <a:pt x="2780953" y="0"/>
                </a:lnTo>
                <a:cubicBezTo>
                  <a:pt x="2861789" y="0"/>
                  <a:pt x="2927319" y="65530"/>
                  <a:pt x="2927319" y="146366"/>
                </a:cubicBezTo>
                <a:lnTo>
                  <a:pt x="2927319" y="1317293"/>
                </a:lnTo>
                <a:cubicBezTo>
                  <a:pt x="2927319" y="1398129"/>
                  <a:pt x="2861789" y="1463659"/>
                  <a:pt x="2780953" y="1463659"/>
                </a:cubicBezTo>
                <a:lnTo>
                  <a:pt x="146366" y="1463659"/>
                </a:lnTo>
                <a:cubicBezTo>
                  <a:pt x="65530" y="1463659"/>
                  <a:pt x="0" y="1398129"/>
                  <a:pt x="0" y="1317293"/>
                </a:cubicBezTo>
                <a:lnTo>
                  <a:pt x="0" y="146366"/>
                </a:lnTo>
                <a:close/>
              </a:path>
            </a:pathLst>
          </a:custGeom>
          <a:solidFill>
            <a:schemeClr val="bg1">
              <a:lumMod val="75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64789" tIns="164789" rIns="164789" bIns="164789" numCol="1" spcCol="1270" anchor="ctr" anchorCtr="0">
            <a:noAutofit/>
          </a:bodyPr>
          <a:lstStyle/>
          <a:p>
            <a:pPr marL="0" marR="0" lvl="0" indent="0" algn="ctr" defTabSz="1422400" rtl="0" eaLnBrk="0" fontAlgn="base" latinLnBrk="0" hangingPunct="0">
              <a:lnSpc>
                <a:spcPct val="90000"/>
              </a:lnSpc>
              <a:spcBef>
                <a:spcPct val="0"/>
              </a:spcBef>
              <a:spcAft>
                <a:spcPct val="35000"/>
              </a:spcAft>
              <a:buClrTx/>
              <a:buSzTx/>
              <a:buFontTx/>
              <a:buNone/>
              <a:tabLst/>
              <a:defRPr/>
            </a:pPr>
            <a:r>
              <a:rPr lang="it-IT" sz="3200" dirty="0">
                <a:solidFill>
                  <a:prstClr val="black">
                    <a:lumMod val="85000"/>
                    <a:lumOff val="15000"/>
                  </a:prstClr>
                </a:solidFill>
                <a:latin typeface="Calibri"/>
              </a:rPr>
              <a:t>Lunghissimi tempi di</a:t>
            </a:r>
            <a:r>
              <a:rPr kumimoji="0" lang="it-IT" sz="32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 attesa</a:t>
            </a:r>
          </a:p>
        </p:txBody>
      </p:sp>
      <p:sp>
        <p:nvSpPr>
          <p:cNvPr id="12" name="Figura a mano libera: forma 11">
            <a:extLst>
              <a:ext uri="{FF2B5EF4-FFF2-40B4-BE49-F238E27FC236}">
                <a16:creationId xmlns:a16="http://schemas.microsoft.com/office/drawing/2014/main" id="{A7DD856C-E6E8-4FDC-BC0F-C2721C674D7B}"/>
              </a:ext>
            </a:extLst>
          </p:cNvPr>
          <p:cNvSpPr/>
          <p:nvPr/>
        </p:nvSpPr>
        <p:spPr>
          <a:xfrm>
            <a:off x="293842" y="4149080"/>
            <a:ext cx="2927319" cy="1463659"/>
          </a:xfrm>
          <a:custGeom>
            <a:avLst/>
            <a:gdLst>
              <a:gd name="connsiteX0" fmla="*/ 0 w 2927319"/>
              <a:gd name="connsiteY0" fmla="*/ 146366 h 1463659"/>
              <a:gd name="connsiteX1" fmla="*/ 146366 w 2927319"/>
              <a:gd name="connsiteY1" fmla="*/ 0 h 1463659"/>
              <a:gd name="connsiteX2" fmla="*/ 2780953 w 2927319"/>
              <a:gd name="connsiteY2" fmla="*/ 0 h 1463659"/>
              <a:gd name="connsiteX3" fmla="*/ 2927319 w 2927319"/>
              <a:gd name="connsiteY3" fmla="*/ 146366 h 1463659"/>
              <a:gd name="connsiteX4" fmla="*/ 2927319 w 2927319"/>
              <a:gd name="connsiteY4" fmla="*/ 1317293 h 1463659"/>
              <a:gd name="connsiteX5" fmla="*/ 2780953 w 2927319"/>
              <a:gd name="connsiteY5" fmla="*/ 1463659 h 1463659"/>
              <a:gd name="connsiteX6" fmla="*/ 146366 w 2927319"/>
              <a:gd name="connsiteY6" fmla="*/ 1463659 h 1463659"/>
              <a:gd name="connsiteX7" fmla="*/ 0 w 2927319"/>
              <a:gd name="connsiteY7" fmla="*/ 1317293 h 1463659"/>
              <a:gd name="connsiteX8" fmla="*/ 0 w 2927319"/>
              <a:gd name="connsiteY8" fmla="*/ 146366 h 146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319" h="1463659">
                <a:moveTo>
                  <a:pt x="0" y="146366"/>
                </a:moveTo>
                <a:cubicBezTo>
                  <a:pt x="0" y="65530"/>
                  <a:pt x="65530" y="0"/>
                  <a:pt x="146366" y="0"/>
                </a:cubicBezTo>
                <a:lnTo>
                  <a:pt x="2780953" y="0"/>
                </a:lnTo>
                <a:cubicBezTo>
                  <a:pt x="2861789" y="0"/>
                  <a:pt x="2927319" y="65530"/>
                  <a:pt x="2927319" y="146366"/>
                </a:cubicBezTo>
                <a:lnTo>
                  <a:pt x="2927319" y="1317293"/>
                </a:lnTo>
                <a:cubicBezTo>
                  <a:pt x="2927319" y="1398129"/>
                  <a:pt x="2861789" y="1463659"/>
                  <a:pt x="2780953" y="1463659"/>
                </a:cubicBezTo>
                <a:lnTo>
                  <a:pt x="146366" y="1463659"/>
                </a:lnTo>
                <a:cubicBezTo>
                  <a:pt x="65530" y="1463659"/>
                  <a:pt x="0" y="1398129"/>
                  <a:pt x="0" y="1317293"/>
                </a:cubicBezTo>
                <a:lnTo>
                  <a:pt x="0" y="146366"/>
                </a:lnTo>
                <a:close/>
              </a:path>
            </a:pathLst>
          </a:custGeom>
          <a:solidFill>
            <a:schemeClr val="tx1">
              <a:lumMod val="65000"/>
              <a:lumOff val="35000"/>
            </a:schemeClr>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64789" tIns="164789" rIns="164789" bIns="164789" numCol="1" spcCol="1270" anchor="ctr" anchorCtr="0">
            <a:noAutofit/>
          </a:bodyPr>
          <a:lstStyle/>
          <a:p>
            <a:pPr algn="ctr" defTabSz="1422400">
              <a:lnSpc>
                <a:spcPct val="90000"/>
              </a:lnSpc>
              <a:spcAft>
                <a:spcPct val="35000"/>
              </a:spcAft>
              <a:defRPr/>
            </a:pPr>
            <a:r>
              <a:rPr kumimoji="0" lang="it-IT" sz="3200" b="0" i="0" u="none" strike="noStrike" kern="1200" cap="none" spc="0" normalizeH="0" baseline="0" noProof="0" dirty="0">
                <a:ln>
                  <a:noFill/>
                </a:ln>
                <a:solidFill>
                  <a:prstClr val="white"/>
                </a:solidFill>
                <a:effectLst/>
                <a:uLnTx/>
                <a:uFillTx/>
                <a:latin typeface="Calibri"/>
                <a:ea typeface="+mn-ea"/>
                <a:cs typeface="+mn-cs"/>
              </a:rPr>
              <a:t>Aumento </a:t>
            </a:r>
            <a:br>
              <a:rPr kumimoji="0" lang="it-IT" sz="3200" b="0" i="0" u="none" strike="noStrike" kern="1200" cap="none" spc="0" normalizeH="0" baseline="0" noProof="0" dirty="0">
                <a:ln>
                  <a:noFill/>
                </a:ln>
                <a:solidFill>
                  <a:prstClr val="white"/>
                </a:solidFill>
                <a:effectLst/>
                <a:uLnTx/>
                <a:uFillTx/>
                <a:latin typeface="Calibri"/>
                <a:ea typeface="+mn-ea"/>
                <a:cs typeface="+mn-cs"/>
              </a:rPr>
            </a:br>
            <a:r>
              <a:rPr kumimoji="0" lang="it-IT" sz="3200" b="0" i="0" u="none" strike="noStrike" kern="1200" cap="none" spc="0" normalizeH="0" baseline="0" noProof="0" dirty="0">
                <a:ln>
                  <a:noFill/>
                </a:ln>
                <a:solidFill>
                  <a:prstClr val="white"/>
                </a:solidFill>
                <a:effectLst/>
                <a:uLnTx/>
                <a:uFillTx/>
                <a:latin typeface="Calibri"/>
                <a:ea typeface="+mn-ea"/>
                <a:cs typeface="+mn-cs"/>
              </a:rPr>
              <a:t>spesa privata</a:t>
            </a:r>
          </a:p>
        </p:txBody>
      </p:sp>
      <p:sp>
        <p:nvSpPr>
          <p:cNvPr id="13" name="CasellaDiTesto 12">
            <a:extLst>
              <a:ext uri="{FF2B5EF4-FFF2-40B4-BE49-F238E27FC236}">
                <a16:creationId xmlns:a16="http://schemas.microsoft.com/office/drawing/2014/main" id="{F17BF9B9-0A80-4711-9332-02BF20057AE9}"/>
              </a:ext>
            </a:extLst>
          </p:cNvPr>
          <p:cNvSpPr txBox="1"/>
          <p:nvPr/>
        </p:nvSpPr>
        <p:spPr>
          <a:xfrm>
            <a:off x="4145470" y="2350248"/>
            <a:ext cx="1996059" cy="144655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sz="8800" b="1" i="0" u="none" strike="noStrike" kern="1200" cap="none" spc="0" normalizeH="0" baseline="0" noProof="0" dirty="0">
                <a:ln>
                  <a:noFill/>
                </a:ln>
                <a:solidFill>
                  <a:prstClr val="black"/>
                </a:solidFill>
                <a:effectLst/>
                <a:uLnTx/>
                <a:uFillTx/>
                <a:latin typeface="Calibri" pitchFamily="34" charset="0"/>
                <a:ea typeface="+mn-ea"/>
                <a:cs typeface="Arial" charset="0"/>
              </a:rPr>
              <a:t>SSN</a:t>
            </a:r>
          </a:p>
        </p:txBody>
      </p:sp>
      <p:sp>
        <p:nvSpPr>
          <p:cNvPr id="14" name="Figura a mano libera: forma 13">
            <a:extLst>
              <a:ext uri="{FF2B5EF4-FFF2-40B4-BE49-F238E27FC236}">
                <a16:creationId xmlns:a16="http://schemas.microsoft.com/office/drawing/2014/main" id="{5DC3B0E5-95A3-4ECB-8CBD-3A2EB9F6B1E3}"/>
              </a:ext>
            </a:extLst>
          </p:cNvPr>
          <p:cNvSpPr/>
          <p:nvPr/>
        </p:nvSpPr>
        <p:spPr>
          <a:xfrm>
            <a:off x="3592384" y="4128205"/>
            <a:ext cx="2927319" cy="1463659"/>
          </a:xfrm>
          <a:custGeom>
            <a:avLst/>
            <a:gdLst>
              <a:gd name="connsiteX0" fmla="*/ 0 w 2927319"/>
              <a:gd name="connsiteY0" fmla="*/ 146366 h 1463659"/>
              <a:gd name="connsiteX1" fmla="*/ 146366 w 2927319"/>
              <a:gd name="connsiteY1" fmla="*/ 0 h 1463659"/>
              <a:gd name="connsiteX2" fmla="*/ 2780953 w 2927319"/>
              <a:gd name="connsiteY2" fmla="*/ 0 h 1463659"/>
              <a:gd name="connsiteX3" fmla="*/ 2927319 w 2927319"/>
              <a:gd name="connsiteY3" fmla="*/ 146366 h 1463659"/>
              <a:gd name="connsiteX4" fmla="*/ 2927319 w 2927319"/>
              <a:gd name="connsiteY4" fmla="*/ 1317293 h 1463659"/>
              <a:gd name="connsiteX5" fmla="*/ 2780953 w 2927319"/>
              <a:gd name="connsiteY5" fmla="*/ 1463659 h 1463659"/>
              <a:gd name="connsiteX6" fmla="*/ 146366 w 2927319"/>
              <a:gd name="connsiteY6" fmla="*/ 1463659 h 1463659"/>
              <a:gd name="connsiteX7" fmla="*/ 0 w 2927319"/>
              <a:gd name="connsiteY7" fmla="*/ 1317293 h 1463659"/>
              <a:gd name="connsiteX8" fmla="*/ 0 w 2927319"/>
              <a:gd name="connsiteY8" fmla="*/ 146366 h 146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319" h="1463659">
                <a:moveTo>
                  <a:pt x="0" y="146366"/>
                </a:moveTo>
                <a:cubicBezTo>
                  <a:pt x="0" y="65530"/>
                  <a:pt x="65530" y="0"/>
                  <a:pt x="146366" y="0"/>
                </a:cubicBezTo>
                <a:lnTo>
                  <a:pt x="2780953" y="0"/>
                </a:lnTo>
                <a:cubicBezTo>
                  <a:pt x="2861789" y="0"/>
                  <a:pt x="2927319" y="65530"/>
                  <a:pt x="2927319" y="146366"/>
                </a:cubicBezTo>
                <a:lnTo>
                  <a:pt x="2927319" y="1317293"/>
                </a:lnTo>
                <a:cubicBezTo>
                  <a:pt x="2927319" y="1398129"/>
                  <a:pt x="2861789" y="1463659"/>
                  <a:pt x="2780953" y="1463659"/>
                </a:cubicBezTo>
                <a:lnTo>
                  <a:pt x="146366" y="1463659"/>
                </a:lnTo>
                <a:cubicBezTo>
                  <a:pt x="65530" y="1463659"/>
                  <a:pt x="0" y="1398129"/>
                  <a:pt x="0" y="1317293"/>
                </a:cubicBezTo>
                <a:lnTo>
                  <a:pt x="0" y="146366"/>
                </a:lnTo>
                <a:close/>
              </a:path>
            </a:pathLst>
          </a:custGeom>
          <a:solidFill>
            <a:schemeClr val="tx1">
              <a:lumMod val="65000"/>
              <a:lumOff val="35000"/>
            </a:schemeClr>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64789" tIns="164789" rIns="164789" bIns="164789" numCol="1" spcCol="1270" anchor="ctr" anchorCtr="0">
            <a:noAutofit/>
          </a:bodyPr>
          <a:lstStyle/>
          <a:p>
            <a:pPr algn="ctr" defTabSz="1422400">
              <a:lnSpc>
                <a:spcPct val="90000"/>
              </a:lnSpc>
              <a:spcAft>
                <a:spcPct val="35000"/>
              </a:spcAft>
            </a:pPr>
            <a:r>
              <a:rPr lang="it-IT" sz="3200" dirty="0">
                <a:solidFill>
                  <a:prstClr val="white"/>
                </a:solidFill>
                <a:latin typeface="Calibri"/>
              </a:rPr>
              <a:t>Impoverimento famiglie</a:t>
            </a:r>
          </a:p>
        </p:txBody>
      </p:sp>
      <p:sp>
        <p:nvSpPr>
          <p:cNvPr id="15" name="Figura a mano libera: forma 14">
            <a:extLst>
              <a:ext uri="{FF2B5EF4-FFF2-40B4-BE49-F238E27FC236}">
                <a16:creationId xmlns:a16="http://schemas.microsoft.com/office/drawing/2014/main" id="{D236B00C-B4C0-4246-88D4-E52259E5588E}"/>
              </a:ext>
            </a:extLst>
          </p:cNvPr>
          <p:cNvSpPr/>
          <p:nvPr/>
        </p:nvSpPr>
        <p:spPr>
          <a:xfrm>
            <a:off x="6966518" y="2341694"/>
            <a:ext cx="2927319" cy="1463659"/>
          </a:xfrm>
          <a:custGeom>
            <a:avLst/>
            <a:gdLst>
              <a:gd name="connsiteX0" fmla="*/ 0 w 2927319"/>
              <a:gd name="connsiteY0" fmla="*/ 146366 h 1463659"/>
              <a:gd name="connsiteX1" fmla="*/ 146366 w 2927319"/>
              <a:gd name="connsiteY1" fmla="*/ 0 h 1463659"/>
              <a:gd name="connsiteX2" fmla="*/ 2780953 w 2927319"/>
              <a:gd name="connsiteY2" fmla="*/ 0 h 1463659"/>
              <a:gd name="connsiteX3" fmla="*/ 2927319 w 2927319"/>
              <a:gd name="connsiteY3" fmla="*/ 146366 h 1463659"/>
              <a:gd name="connsiteX4" fmla="*/ 2927319 w 2927319"/>
              <a:gd name="connsiteY4" fmla="*/ 1317293 h 1463659"/>
              <a:gd name="connsiteX5" fmla="*/ 2780953 w 2927319"/>
              <a:gd name="connsiteY5" fmla="*/ 1463659 h 1463659"/>
              <a:gd name="connsiteX6" fmla="*/ 146366 w 2927319"/>
              <a:gd name="connsiteY6" fmla="*/ 1463659 h 1463659"/>
              <a:gd name="connsiteX7" fmla="*/ 0 w 2927319"/>
              <a:gd name="connsiteY7" fmla="*/ 1317293 h 1463659"/>
              <a:gd name="connsiteX8" fmla="*/ 0 w 2927319"/>
              <a:gd name="connsiteY8" fmla="*/ 146366 h 146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319" h="1463659">
                <a:moveTo>
                  <a:pt x="0" y="146366"/>
                </a:moveTo>
                <a:cubicBezTo>
                  <a:pt x="0" y="65530"/>
                  <a:pt x="65530" y="0"/>
                  <a:pt x="146366" y="0"/>
                </a:cubicBezTo>
                <a:lnTo>
                  <a:pt x="2780953" y="0"/>
                </a:lnTo>
                <a:cubicBezTo>
                  <a:pt x="2861789" y="0"/>
                  <a:pt x="2927319" y="65530"/>
                  <a:pt x="2927319" y="146366"/>
                </a:cubicBezTo>
                <a:lnTo>
                  <a:pt x="2927319" y="1317293"/>
                </a:lnTo>
                <a:cubicBezTo>
                  <a:pt x="2927319" y="1398129"/>
                  <a:pt x="2861789" y="1463659"/>
                  <a:pt x="2780953" y="1463659"/>
                </a:cubicBezTo>
                <a:lnTo>
                  <a:pt x="146366" y="1463659"/>
                </a:lnTo>
                <a:cubicBezTo>
                  <a:pt x="65530" y="1463659"/>
                  <a:pt x="0" y="1398129"/>
                  <a:pt x="0" y="1317293"/>
                </a:cubicBezTo>
                <a:lnTo>
                  <a:pt x="0" y="146366"/>
                </a:lnTo>
                <a:close/>
              </a:path>
            </a:pathLst>
          </a:custGeom>
          <a:solidFill>
            <a:schemeClr val="bg1">
              <a:lumMod val="50000"/>
            </a:schemeClr>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64789" tIns="164789" rIns="164789" bIns="164789" numCol="1" spcCol="1270" anchor="ctr" anchorCtr="0">
            <a:noAutofit/>
          </a:bodyPr>
          <a:lstStyle/>
          <a:p>
            <a:pPr marL="0" marR="0" lvl="0" indent="0" algn="ctr" defTabSz="1422400" rtl="0" eaLnBrk="0" fontAlgn="base" latinLnBrk="0" hangingPunct="0">
              <a:lnSpc>
                <a:spcPct val="90000"/>
              </a:lnSpc>
              <a:spcBef>
                <a:spcPct val="0"/>
              </a:spcBef>
              <a:spcAft>
                <a:spcPct val="35000"/>
              </a:spcAft>
              <a:buClrTx/>
              <a:buSzTx/>
              <a:buFontTx/>
              <a:buNone/>
              <a:tabLst/>
              <a:defRPr/>
            </a:pPr>
            <a:r>
              <a:rPr kumimoji="0" lang="it-IT" sz="3200" b="0" i="0" u="none" strike="noStrike" kern="1200" cap="none" spc="0" normalizeH="0" baseline="0" noProof="0">
                <a:ln>
                  <a:noFill/>
                </a:ln>
                <a:solidFill>
                  <a:prstClr val="white"/>
                </a:solidFill>
                <a:effectLst/>
                <a:uLnTx/>
                <a:uFillTx/>
                <a:latin typeface="Calibri"/>
                <a:ea typeface="+mn-ea"/>
                <a:cs typeface="+mn-cs"/>
              </a:rPr>
              <a:t>Migrazione sanitaria</a:t>
            </a:r>
            <a:endParaRPr kumimoji="0" lang="it-IT" sz="32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Figura a mano libera: forma 15">
            <a:extLst>
              <a:ext uri="{FF2B5EF4-FFF2-40B4-BE49-F238E27FC236}">
                <a16:creationId xmlns:a16="http://schemas.microsoft.com/office/drawing/2014/main" id="{0A5F78E9-BB5B-44DA-9146-C18F8C94F99E}"/>
              </a:ext>
            </a:extLst>
          </p:cNvPr>
          <p:cNvSpPr/>
          <p:nvPr/>
        </p:nvSpPr>
        <p:spPr>
          <a:xfrm>
            <a:off x="6966518" y="4149080"/>
            <a:ext cx="2927319" cy="1463659"/>
          </a:xfrm>
          <a:custGeom>
            <a:avLst/>
            <a:gdLst>
              <a:gd name="connsiteX0" fmla="*/ 0 w 2927319"/>
              <a:gd name="connsiteY0" fmla="*/ 146366 h 1463659"/>
              <a:gd name="connsiteX1" fmla="*/ 146366 w 2927319"/>
              <a:gd name="connsiteY1" fmla="*/ 0 h 1463659"/>
              <a:gd name="connsiteX2" fmla="*/ 2780953 w 2927319"/>
              <a:gd name="connsiteY2" fmla="*/ 0 h 1463659"/>
              <a:gd name="connsiteX3" fmla="*/ 2927319 w 2927319"/>
              <a:gd name="connsiteY3" fmla="*/ 146366 h 1463659"/>
              <a:gd name="connsiteX4" fmla="*/ 2927319 w 2927319"/>
              <a:gd name="connsiteY4" fmla="*/ 1317293 h 1463659"/>
              <a:gd name="connsiteX5" fmla="*/ 2780953 w 2927319"/>
              <a:gd name="connsiteY5" fmla="*/ 1463659 h 1463659"/>
              <a:gd name="connsiteX6" fmla="*/ 146366 w 2927319"/>
              <a:gd name="connsiteY6" fmla="*/ 1463659 h 1463659"/>
              <a:gd name="connsiteX7" fmla="*/ 0 w 2927319"/>
              <a:gd name="connsiteY7" fmla="*/ 1317293 h 1463659"/>
              <a:gd name="connsiteX8" fmla="*/ 0 w 2927319"/>
              <a:gd name="connsiteY8" fmla="*/ 146366 h 146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319" h="1463659">
                <a:moveTo>
                  <a:pt x="0" y="146366"/>
                </a:moveTo>
                <a:cubicBezTo>
                  <a:pt x="0" y="65530"/>
                  <a:pt x="65530" y="0"/>
                  <a:pt x="146366" y="0"/>
                </a:cubicBezTo>
                <a:lnTo>
                  <a:pt x="2780953" y="0"/>
                </a:lnTo>
                <a:cubicBezTo>
                  <a:pt x="2861789" y="0"/>
                  <a:pt x="2927319" y="65530"/>
                  <a:pt x="2927319" y="146366"/>
                </a:cubicBezTo>
                <a:lnTo>
                  <a:pt x="2927319" y="1317293"/>
                </a:lnTo>
                <a:cubicBezTo>
                  <a:pt x="2927319" y="1398129"/>
                  <a:pt x="2861789" y="1463659"/>
                  <a:pt x="2780953" y="1463659"/>
                </a:cubicBezTo>
                <a:lnTo>
                  <a:pt x="146366" y="1463659"/>
                </a:lnTo>
                <a:cubicBezTo>
                  <a:pt x="65530" y="1463659"/>
                  <a:pt x="0" y="1398129"/>
                  <a:pt x="0" y="1317293"/>
                </a:cubicBezTo>
                <a:lnTo>
                  <a:pt x="0" y="146366"/>
                </a:lnTo>
                <a:close/>
              </a:path>
            </a:pathLst>
          </a:custGeom>
          <a:solidFill>
            <a:schemeClr val="tx1">
              <a:lumMod val="65000"/>
              <a:lumOff val="35000"/>
            </a:schemeClr>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64789" tIns="164789" rIns="164789" bIns="164789" numCol="1" spcCol="1270" anchor="ctr" anchorCtr="0">
            <a:noAutofit/>
          </a:bodyPr>
          <a:lstStyle/>
          <a:p>
            <a:pPr algn="ctr" defTabSz="1422400">
              <a:lnSpc>
                <a:spcPct val="90000"/>
              </a:lnSpc>
              <a:spcAft>
                <a:spcPct val="35000"/>
              </a:spcAft>
            </a:pPr>
            <a:r>
              <a:rPr lang="it-IT" sz="3200" dirty="0">
                <a:solidFill>
                  <a:prstClr val="white"/>
                </a:solidFill>
                <a:latin typeface="Calibri"/>
              </a:rPr>
              <a:t>Rinuncia </a:t>
            </a:r>
            <a:br>
              <a:rPr lang="it-IT" sz="3200" dirty="0">
                <a:solidFill>
                  <a:prstClr val="white"/>
                </a:solidFill>
                <a:latin typeface="Calibri"/>
              </a:rPr>
            </a:br>
            <a:r>
              <a:rPr lang="it-IT" sz="3200" dirty="0">
                <a:solidFill>
                  <a:prstClr val="white"/>
                </a:solidFill>
                <a:latin typeface="Calibri"/>
              </a:rPr>
              <a:t>alle cure</a:t>
            </a:r>
          </a:p>
        </p:txBody>
      </p:sp>
      <p:sp>
        <p:nvSpPr>
          <p:cNvPr id="17" name="Figura a mano libera: forma 16">
            <a:extLst>
              <a:ext uri="{FF2B5EF4-FFF2-40B4-BE49-F238E27FC236}">
                <a16:creationId xmlns:a16="http://schemas.microsoft.com/office/drawing/2014/main" id="{6AAD46D3-6E46-4955-931E-54B2FBE77DB3}"/>
              </a:ext>
            </a:extLst>
          </p:cNvPr>
          <p:cNvSpPr/>
          <p:nvPr/>
        </p:nvSpPr>
        <p:spPr>
          <a:xfrm>
            <a:off x="6966518" y="534307"/>
            <a:ext cx="2927319" cy="1463659"/>
          </a:xfrm>
          <a:custGeom>
            <a:avLst/>
            <a:gdLst>
              <a:gd name="connsiteX0" fmla="*/ 0 w 2927319"/>
              <a:gd name="connsiteY0" fmla="*/ 146366 h 1463659"/>
              <a:gd name="connsiteX1" fmla="*/ 146366 w 2927319"/>
              <a:gd name="connsiteY1" fmla="*/ 0 h 1463659"/>
              <a:gd name="connsiteX2" fmla="*/ 2780953 w 2927319"/>
              <a:gd name="connsiteY2" fmla="*/ 0 h 1463659"/>
              <a:gd name="connsiteX3" fmla="*/ 2927319 w 2927319"/>
              <a:gd name="connsiteY3" fmla="*/ 146366 h 1463659"/>
              <a:gd name="connsiteX4" fmla="*/ 2927319 w 2927319"/>
              <a:gd name="connsiteY4" fmla="*/ 1317293 h 1463659"/>
              <a:gd name="connsiteX5" fmla="*/ 2780953 w 2927319"/>
              <a:gd name="connsiteY5" fmla="*/ 1463659 h 1463659"/>
              <a:gd name="connsiteX6" fmla="*/ 146366 w 2927319"/>
              <a:gd name="connsiteY6" fmla="*/ 1463659 h 1463659"/>
              <a:gd name="connsiteX7" fmla="*/ 0 w 2927319"/>
              <a:gd name="connsiteY7" fmla="*/ 1317293 h 1463659"/>
              <a:gd name="connsiteX8" fmla="*/ 0 w 2927319"/>
              <a:gd name="connsiteY8" fmla="*/ 146366 h 146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319" h="1463659">
                <a:moveTo>
                  <a:pt x="0" y="146366"/>
                </a:moveTo>
                <a:cubicBezTo>
                  <a:pt x="0" y="65530"/>
                  <a:pt x="65530" y="0"/>
                  <a:pt x="146366" y="0"/>
                </a:cubicBezTo>
                <a:lnTo>
                  <a:pt x="2780953" y="0"/>
                </a:lnTo>
                <a:cubicBezTo>
                  <a:pt x="2861789" y="0"/>
                  <a:pt x="2927319" y="65530"/>
                  <a:pt x="2927319" y="146366"/>
                </a:cubicBezTo>
                <a:lnTo>
                  <a:pt x="2927319" y="1317293"/>
                </a:lnTo>
                <a:cubicBezTo>
                  <a:pt x="2927319" y="1398129"/>
                  <a:pt x="2861789" y="1463659"/>
                  <a:pt x="2780953" y="1463659"/>
                </a:cubicBezTo>
                <a:lnTo>
                  <a:pt x="146366" y="1463659"/>
                </a:lnTo>
                <a:cubicBezTo>
                  <a:pt x="65530" y="1463659"/>
                  <a:pt x="0" y="1398129"/>
                  <a:pt x="0" y="1317293"/>
                </a:cubicBezTo>
                <a:lnTo>
                  <a:pt x="0" y="146366"/>
                </a:lnTo>
                <a:close/>
              </a:path>
            </a:pathLst>
          </a:custGeom>
          <a:solidFill>
            <a:schemeClr val="bg1">
              <a:lumMod val="75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64789" tIns="164789" rIns="164789" bIns="164789" numCol="1" spcCol="1270" anchor="ctr" anchorCtr="0">
            <a:noAutofit/>
          </a:bodyPr>
          <a:lstStyle/>
          <a:p>
            <a:pPr marL="0" marR="0" lvl="0" indent="0" algn="ctr" defTabSz="1422400" rtl="0" eaLnBrk="0" fontAlgn="base" latinLnBrk="0" hangingPunct="0">
              <a:lnSpc>
                <a:spcPct val="90000"/>
              </a:lnSpc>
              <a:spcBef>
                <a:spcPct val="0"/>
              </a:spcBef>
              <a:spcAft>
                <a:spcPct val="35000"/>
              </a:spcAft>
              <a:buClrTx/>
              <a:buSzTx/>
              <a:buFontTx/>
              <a:buNone/>
              <a:tabLst/>
              <a:defRPr/>
            </a:pPr>
            <a:r>
              <a:rPr kumimoji="0" lang="it-IT" sz="3200" b="0" i="0" u="none" strike="noStrike" kern="1200" cap="none" spc="0" normalizeH="0" baseline="0" noProof="0" dirty="0">
                <a:ln>
                  <a:noFill/>
                </a:ln>
                <a:solidFill>
                  <a:prstClr val="black">
                    <a:lumMod val="85000"/>
                    <a:lumOff val="15000"/>
                  </a:prstClr>
                </a:solidFill>
                <a:effectLst/>
                <a:uLnTx/>
                <a:uFillTx/>
                <a:latin typeface="Calibri"/>
                <a:ea typeface="+mn-ea"/>
                <a:cs typeface="+mn-cs"/>
              </a:rPr>
              <a:t>Mancato accesso alle innovazioni</a:t>
            </a:r>
          </a:p>
        </p:txBody>
      </p:sp>
      <p:pic>
        <p:nvPicPr>
          <p:cNvPr id="19" name="Picture 4" descr="C:\Users\elena.GIMBE\Desktop\LogoNew.jpg">
            <a:extLst>
              <a:ext uri="{FF2B5EF4-FFF2-40B4-BE49-F238E27FC236}">
                <a16:creationId xmlns:a16="http://schemas.microsoft.com/office/drawing/2014/main" id="{13857965-E349-478E-B163-5F4660569D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70490"/>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Figura a mano libera: forma 17">
            <a:extLst>
              <a:ext uri="{FF2B5EF4-FFF2-40B4-BE49-F238E27FC236}">
                <a16:creationId xmlns:a16="http://schemas.microsoft.com/office/drawing/2014/main" id="{4D813184-65CA-4204-9C8C-7260F2C40734}"/>
              </a:ext>
            </a:extLst>
          </p:cNvPr>
          <p:cNvSpPr/>
          <p:nvPr/>
        </p:nvSpPr>
        <p:spPr>
          <a:xfrm>
            <a:off x="3658921" y="534307"/>
            <a:ext cx="2927319" cy="1463659"/>
          </a:xfrm>
          <a:custGeom>
            <a:avLst/>
            <a:gdLst>
              <a:gd name="connsiteX0" fmla="*/ 0 w 2927319"/>
              <a:gd name="connsiteY0" fmla="*/ 146366 h 1463659"/>
              <a:gd name="connsiteX1" fmla="*/ 146366 w 2927319"/>
              <a:gd name="connsiteY1" fmla="*/ 0 h 1463659"/>
              <a:gd name="connsiteX2" fmla="*/ 2780953 w 2927319"/>
              <a:gd name="connsiteY2" fmla="*/ 0 h 1463659"/>
              <a:gd name="connsiteX3" fmla="*/ 2927319 w 2927319"/>
              <a:gd name="connsiteY3" fmla="*/ 146366 h 1463659"/>
              <a:gd name="connsiteX4" fmla="*/ 2927319 w 2927319"/>
              <a:gd name="connsiteY4" fmla="*/ 1317293 h 1463659"/>
              <a:gd name="connsiteX5" fmla="*/ 2780953 w 2927319"/>
              <a:gd name="connsiteY5" fmla="*/ 1463659 h 1463659"/>
              <a:gd name="connsiteX6" fmla="*/ 146366 w 2927319"/>
              <a:gd name="connsiteY6" fmla="*/ 1463659 h 1463659"/>
              <a:gd name="connsiteX7" fmla="*/ 0 w 2927319"/>
              <a:gd name="connsiteY7" fmla="*/ 1317293 h 1463659"/>
              <a:gd name="connsiteX8" fmla="*/ 0 w 2927319"/>
              <a:gd name="connsiteY8" fmla="*/ 146366 h 146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7319" h="1463659">
                <a:moveTo>
                  <a:pt x="0" y="146366"/>
                </a:moveTo>
                <a:cubicBezTo>
                  <a:pt x="0" y="65530"/>
                  <a:pt x="65530" y="0"/>
                  <a:pt x="146366" y="0"/>
                </a:cubicBezTo>
                <a:lnTo>
                  <a:pt x="2780953" y="0"/>
                </a:lnTo>
                <a:cubicBezTo>
                  <a:pt x="2861789" y="0"/>
                  <a:pt x="2927319" y="65530"/>
                  <a:pt x="2927319" y="146366"/>
                </a:cubicBezTo>
                <a:lnTo>
                  <a:pt x="2927319" y="1317293"/>
                </a:lnTo>
                <a:cubicBezTo>
                  <a:pt x="2927319" y="1398129"/>
                  <a:pt x="2861789" y="1463659"/>
                  <a:pt x="2780953" y="1463659"/>
                </a:cubicBezTo>
                <a:lnTo>
                  <a:pt x="146366" y="1463659"/>
                </a:lnTo>
                <a:cubicBezTo>
                  <a:pt x="65530" y="1463659"/>
                  <a:pt x="0" y="1398129"/>
                  <a:pt x="0" y="1317293"/>
                </a:cubicBezTo>
                <a:lnTo>
                  <a:pt x="0" y="146366"/>
                </a:lnTo>
                <a:close/>
              </a:path>
            </a:pathLst>
          </a:custGeom>
          <a:solidFill>
            <a:schemeClr val="bg1">
              <a:lumMod val="75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64789" tIns="164789" rIns="164789" bIns="164789" numCol="1" spcCol="1270" anchor="ctr" anchorCtr="0">
            <a:noAutofit/>
          </a:bodyPr>
          <a:lstStyle/>
          <a:p>
            <a:pPr marL="0" marR="0" lvl="0" indent="0" algn="ctr" defTabSz="1422400" rtl="0" eaLnBrk="0" fontAlgn="base" latinLnBrk="0" hangingPunct="0">
              <a:lnSpc>
                <a:spcPct val="90000"/>
              </a:lnSpc>
              <a:spcBef>
                <a:spcPct val="0"/>
              </a:spcBef>
              <a:spcAft>
                <a:spcPct val="35000"/>
              </a:spcAft>
              <a:buClrTx/>
              <a:buSzTx/>
              <a:buFontTx/>
              <a:buNone/>
              <a:tabLst/>
              <a:defRPr/>
            </a:pPr>
            <a:r>
              <a:rPr lang="it-IT" sz="3200" dirty="0">
                <a:solidFill>
                  <a:prstClr val="black">
                    <a:lumMod val="85000"/>
                    <a:lumOff val="15000"/>
                  </a:prstClr>
                </a:solidFill>
                <a:latin typeface="Calibri"/>
              </a:rPr>
              <a:t>Affollamento pronto soccorso</a:t>
            </a:r>
            <a:endParaRPr kumimoji="0" lang="it-IT" sz="3200" b="0" i="0" u="none" strike="noStrike" kern="1200" cap="none" spc="0" normalizeH="0" baseline="0" noProof="0" dirty="0">
              <a:ln>
                <a:noFill/>
              </a:ln>
              <a:solidFill>
                <a:prstClr val="black">
                  <a:lumMod val="85000"/>
                  <a:lumOff val="15000"/>
                </a:prstClr>
              </a:solidFill>
              <a:effectLst/>
              <a:uLnTx/>
              <a:uFillTx/>
              <a:latin typeface="Calibri"/>
              <a:ea typeface="+mn-ea"/>
              <a:cs typeface="+mn-cs"/>
            </a:endParaRPr>
          </a:p>
        </p:txBody>
      </p:sp>
    </p:spTree>
    <p:extLst>
      <p:ext uri="{BB962C8B-B14F-4D97-AF65-F5344CB8AC3E}">
        <p14:creationId xmlns:p14="http://schemas.microsoft.com/office/powerpoint/2010/main" val="249191913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06BC8B3C-D365-4C83-84D3-28267E3E4343}"/>
              </a:ext>
            </a:extLst>
          </p:cNvPr>
          <p:cNvPicPr>
            <a:picLocks noChangeAspect="1"/>
          </p:cNvPicPr>
          <p:nvPr/>
        </p:nvPicPr>
        <p:blipFill>
          <a:blip r:embed="rId3"/>
          <a:stretch>
            <a:fillRect/>
          </a:stretch>
        </p:blipFill>
        <p:spPr>
          <a:xfrm>
            <a:off x="390972" y="584568"/>
            <a:ext cx="9360000" cy="5530345"/>
          </a:xfrm>
          <a:prstGeom prst="rect">
            <a:avLst/>
          </a:prstGeom>
        </p:spPr>
      </p:pic>
      <p:pic>
        <p:nvPicPr>
          <p:cNvPr id="7" name="Picture 4" descr="C:\Users\elena.GIMBE\Desktop\Logo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 y="6365877"/>
            <a:ext cx="1392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ctr" defTabSz="914400" rtl="0" eaLnBrk="0" fontAlgn="base" latinLnBrk="0" hangingPunct="0">
              <a:lnSpc>
                <a:spcPct val="100000"/>
              </a:lnSpc>
              <a:spcBef>
                <a:spcPct val="0"/>
              </a:spcBef>
              <a:spcAft>
                <a:spcPct val="0"/>
              </a:spcAft>
              <a:buClrTx/>
              <a:buSzTx/>
              <a:buFontTx/>
              <a:buChar char="•"/>
              <a:tabLst/>
              <a:defRPr/>
            </a:pPr>
            <a:endParaRPr kumimoji="0" lang="it-IT" sz="2800" b="0" i="0" u="none" strike="noStrike" kern="1200" cap="none" spc="0" normalizeH="0" baseline="0" noProof="0" dirty="0">
              <a:ln>
                <a:noFill/>
              </a:ln>
              <a:solidFill>
                <a:srgbClr val="FFFF99"/>
              </a:solidFill>
              <a:effectLst/>
              <a:uLnTx/>
              <a:uFillTx/>
              <a:latin typeface="Arial" charset="0"/>
              <a:ea typeface="+mn-ea"/>
              <a:cs typeface="Arial" charset="0"/>
            </a:endParaRPr>
          </a:p>
        </p:txBody>
      </p:sp>
      <p:sp>
        <p:nvSpPr>
          <p:cNvPr id="8" name="Rettangolo 7"/>
          <p:cNvSpPr/>
          <p:nvPr/>
        </p:nvSpPr>
        <p:spPr>
          <a:xfrm>
            <a:off x="1327076" y="1117418"/>
            <a:ext cx="3024336" cy="373372"/>
          </a:xfrm>
          <a:prstGeom prst="rect">
            <a:avLst/>
          </a:prstGeom>
        </p:spPr>
        <p:txBody>
          <a:bodyPr wrap="square">
            <a:spAutoFit/>
          </a:bodyPr>
          <a:lstStyle/>
          <a:p>
            <a:pPr marL="0" marR="0" lvl="0" indent="0" algn="l" defTabSz="914400" rtl="0" eaLnBrk="0" fontAlgn="base" latinLnBrk="0" hangingPunct="0">
              <a:lnSpc>
                <a:spcPct val="110000"/>
              </a:lnSpc>
              <a:spcBef>
                <a:spcPts val="0"/>
              </a:spcBef>
              <a:spcAft>
                <a:spcPts val="600"/>
              </a:spcAft>
              <a:buClrTx/>
              <a:buSzTx/>
              <a:buFontTx/>
              <a:buNone/>
              <a:tabLst/>
              <a:defRPr/>
            </a:pPr>
            <a:r>
              <a:rPr kumimoji="0" lang="it-IT"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2010-2019: + 8,2 mld</a:t>
            </a:r>
          </a:p>
        </p:txBody>
      </p:sp>
      <p:sp>
        <p:nvSpPr>
          <p:cNvPr id="9" name="Rettangolo 8">
            <a:extLst>
              <a:ext uri="{FF2B5EF4-FFF2-40B4-BE49-F238E27FC236}">
                <a16:creationId xmlns:a16="http://schemas.microsoft.com/office/drawing/2014/main" id="{8BE92113-9E6C-4245-91BD-4988D20207BC}"/>
              </a:ext>
            </a:extLst>
          </p:cNvPr>
          <p:cNvSpPr/>
          <p:nvPr/>
        </p:nvSpPr>
        <p:spPr>
          <a:xfrm>
            <a:off x="1327076" y="1621474"/>
            <a:ext cx="3312368" cy="373372"/>
          </a:xfrm>
          <a:prstGeom prst="rect">
            <a:avLst/>
          </a:prstGeom>
        </p:spPr>
        <p:txBody>
          <a:bodyPr wrap="square">
            <a:spAutoFit/>
          </a:bodyPr>
          <a:lstStyle/>
          <a:p>
            <a:pPr marL="0" marR="0" lvl="0" indent="0" algn="l" defTabSz="914400" rtl="0" eaLnBrk="0" fontAlgn="base" latinLnBrk="0" hangingPunct="0">
              <a:lnSpc>
                <a:spcPct val="110000"/>
              </a:lnSpc>
              <a:spcBef>
                <a:spcPts val="0"/>
              </a:spcBef>
              <a:spcAft>
                <a:spcPts val="600"/>
              </a:spcAft>
              <a:buClrTx/>
              <a:buSzTx/>
              <a:buFontTx/>
              <a:buNone/>
              <a:tabLst/>
              <a:defRPr/>
            </a:pPr>
            <a:r>
              <a:rPr kumimoji="0" lang="it-IT"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2020-2022: + € 11,6 mld</a:t>
            </a:r>
          </a:p>
        </p:txBody>
      </p:sp>
      <p:sp>
        <p:nvSpPr>
          <p:cNvPr id="12" name="CasellaDiTesto 11">
            <a:extLst>
              <a:ext uri="{FF2B5EF4-FFF2-40B4-BE49-F238E27FC236}">
                <a16:creationId xmlns:a16="http://schemas.microsoft.com/office/drawing/2014/main" id="{FFC54530-149E-41A4-9171-6A88EA20910E}"/>
              </a:ext>
            </a:extLst>
          </p:cNvPr>
          <p:cNvSpPr txBox="1"/>
          <p:nvPr/>
        </p:nvSpPr>
        <p:spPr>
          <a:xfrm>
            <a:off x="463500" y="117713"/>
            <a:ext cx="9360000" cy="461665"/>
          </a:xfrm>
          <a:prstGeom prst="rect">
            <a:avLst/>
          </a:prstGeom>
          <a:noFill/>
        </p:spPr>
        <p:txBody>
          <a:bodyPr wrap="square">
            <a:spAutoFit/>
          </a:bodyPr>
          <a:lstStyle/>
          <a:p>
            <a:pPr algn="ctr"/>
            <a:r>
              <a:rPr lang="it-IT" sz="2400" b="1" dirty="0">
                <a:solidFill>
                  <a:srgbClr val="00457D"/>
                </a:solidFill>
                <a:effectLst/>
                <a:latin typeface="Cambria" panose="02040503050406030204" pitchFamily="18" charset="0"/>
                <a:ea typeface="SimSun" panose="02010600030101010101" pitchFamily="2" charset="-122"/>
                <a:cs typeface="Arial" panose="020B0604020202020204" pitchFamily="34" charset="0"/>
              </a:rPr>
              <a:t>Fabbisogno Sanitario Nazionale: trend 2010-2024</a:t>
            </a:r>
            <a:endParaRPr lang="it-IT" sz="2400" dirty="0"/>
          </a:p>
        </p:txBody>
      </p:sp>
      <p:sp>
        <p:nvSpPr>
          <p:cNvPr id="13" name="Rettangolo 12">
            <a:extLst>
              <a:ext uri="{FF2B5EF4-FFF2-40B4-BE49-F238E27FC236}">
                <a16:creationId xmlns:a16="http://schemas.microsoft.com/office/drawing/2014/main" id="{E75849E1-0604-4CB0-B48C-3DF42E3B0244}"/>
              </a:ext>
            </a:extLst>
          </p:cNvPr>
          <p:cNvSpPr/>
          <p:nvPr/>
        </p:nvSpPr>
        <p:spPr>
          <a:xfrm>
            <a:off x="1327076" y="2188438"/>
            <a:ext cx="3312368" cy="373372"/>
          </a:xfrm>
          <a:prstGeom prst="rect">
            <a:avLst/>
          </a:prstGeom>
        </p:spPr>
        <p:txBody>
          <a:bodyPr wrap="square">
            <a:spAutoFit/>
          </a:bodyPr>
          <a:lstStyle/>
          <a:p>
            <a:pPr marL="0" marR="0" lvl="0" indent="0" algn="l" defTabSz="914400" rtl="0" eaLnBrk="0" fontAlgn="base" latinLnBrk="0" hangingPunct="0">
              <a:lnSpc>
                <a:spcPct val="110000"/>
              </a:lnSpc>
              <a:spcBef>
                <a:spcPts val="0"/>
              </a:spcBef>
              <a:spcAft>
                <a:spcPts val="600"/>
              </a:spcAft>
              <a:buClrTx/>
              <a:buSzTx/>
              <a:buFontTx/>
              <a:buNone/>
              <a:tabLst/>
              <a:defRPr/>
            </a:pPr>
            <a:r>
              <a:rPr kumimoji="0" lang="it-IT"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Calibri" panose="020F0502020204030204" pitchFamily="34" charset="0"/>
              </a:rPr>
              <a:t>2023-2024: + € 8,6 mld</a:t>
            </a:r>
          </a:p>
        </p:txBody>
      </p:sp>
    </p:spTree>
    <p:extLst>
      <p:ext uri="{BB962C8B-B14F-4D97-AF65-F5344CB8AC3E}">
        <p14:creationId xmlns:p14="http://schemas.microsoft.com/office/powerpoint/2010/main" val="254542445"/>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Users\elena.GIMBE\Desktop\LogoN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4" y="6365731"/>
            <a:ext cx="1392238"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2"/>
          <p:cNvSpPr>
            <a:spLocks noChangeArrowheads="1"/>
          </p:cNvSpPr>
          <p:nvPr/>
        </p:nvSpPr>
        <p:spPr bwMode="auto">
          <a:xfrm>
            <a:off x="10098089" y="0"/>
            <a:ext cx="179387" cy="6858000"/>
          </a:xfrm>
          <a:prstGeom prst="rect">
            <a:avLst/>
          </a:prstGeom>
          <a:solidFill>
            <a:srgbClr val="00457D"/>
          </a:solidFill>
          <a:ln w="9525">
            <a:solidFill>
              <a:srgbClr val="00457D"/>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Char char="•"/>
              <a:tabLst/>
              <a:defRPr/>
            </a:pPr>
            <a:endParaRPr kumimoji="0" lang="it-IT" sz="2800" b="0" i="0" u="none" strike="noStrike" kern="1200" cap="none" spc="0" normalizeH="0" baseline="0" noProof="0" dirty="0">
              <a:ln>
                <a:noFill/>
              </a:ln>
              <a:solidFill>
                <a:srgbClr val="FFFF99"/>
              </a:solidFill>
              <a:effectLst/>
              <a:uLnTx/>
              <a:uFillTx/>
              <a:latin typeface="Arial" charset="0"/>
              <a:ea typeface="+mn-ea"/>
              <a:cs typeface="Arial" charset="0"/>
            </a:endParaRPr>
          </a:p>
        </p:txBody>
      </p:sp>
      <p:sp>
        <p:nvSpPr>
          <p:cNvPr id="8" name="CasellaDiTesto 7">
            <a:extLst>
              <a:ext uri="{FF2B5EF4-FFF2-40B4-BE49-F238E27FC236}">
                <a16:creationId xmlns:a16="http://schemas.microsoft.com/office/drawing/2014/main" id="{8C797D23-5B25-41FA-9CC9-BBE2F2B8EB30}"/>
              </a:ext>
            </a:extLst>
          </p:cNvPr>
          <p:cNvSpPr txBox="1"/>
          <p:nvPr/>
        </p:nvSpPr>
        <p:spPr>
          <a:xfrm>
            <a:off x="463500" y="117713"/>
            <a:ext cx="9360000" cy="461665"/>
          </a:xfrm>
          <a:prstGeom prst="rect">
            <a:avLst/>
          </a:prstGeom>
          <a:noFill/>
        </p:spPr>
        <p:txBody>
          <a:bodyPr wrap="square">
            <a:spAutoFit/>
          </a:bodyPr>
          <a:lstStyle/>
          <a:p>
            <a:pPr algn="ctr"/>
            <a:r>
              <a:rPr lang="it-IT" sz="2400" b="1" dirty="0">
                <a:solidFill>
                  <a:srgbClr val="00457D"/>
                </a:solidFill>
                <a:effectLst/>
                <a:latin typeface="Cambria" panose="02040503050406030204" pitchFamily="18" charset="0"/>
                <a:ea typeface="SimSun" panose="02010600030101010101" pitchFamily="2" charset="-122"/>
                <a:cs typeface="Arial" panose="020B0604020202020204" pitchFamily="34" charset="0"/>
              </a:rPr>
              <a:t>2010-2024: variazione percentuale del FSN e dell’inflazione</a:t>
            </a:r>
            <a:endParaRPr lang="it-IT" sz="2400" dirty="0"/>
          </a:p>
        </p:txBody>
      </p:sp>
      <p:pic>
        <p:nvPicPr>
          <p:cNvPr id="4" name="Immagine 3">
            <a:extLst>
              <a:ext uri="{FF2B5EF4-FFF2-40B4-BE49-F238E27FC236}">
                <a16:creationId xmlns:a16="http://schemas.microsoft.com/office/drawing/2014/main" id="{99AD6F8C-9F32-46FC-BB96-AD0F8AB1279E}"/>
              </a:ext>
            </a:extLst>
          </p:cNvPr>
          <p:cNvPicPr>
            <a:picLocks noChangeAspect="1"/>
          </p:cNvPicPr>
          <p:nvPr/>
        </p:nvPicPr>
        <p:blipFill>
          <a:blip r:embed="rId3"/>
          <a:stretch>
            <a:fillRect/>
          </a:stretch>
        </p:blipFill>
        <p:spPr>
          <a:xfrm>
            <a:off x="463500" y="755600"/>
            <a:ext cx="9360000" cy="5346799"/>
          </a:xfrm>
          <a:prstGeom prst="rect">
            <a:avLst/>
          </a:prstGeom>
        </p:spPr>
      </p:pic>
    </p:spTree>
    <p:extLst>
      <p:ext uri="{BB962C8B-B14F-4D97-AF65-F5344CB8AC3E}">
        <p14:creationId xmlns:p14="http://schemas.microsoft.com/office/powerpoint/2010/main" val="1616631537"/>
      </p:ext>
    </p:extLst>
  </p:cSld>
  <p:clrMapOvr>
    <a:masterClrMapping/>
  </p:clrMapOvr>
  <p:transition/>
</p:sld>
</file>

<file path=ppt/theme/theme1.xml><?xml version="1.0" encoding="utf-8"?>
<a:theme xmlns:a="http://schemas.openxmlformats.org/drawingml/2006/main" name="1_Presentazione GIMBE">
  <a:themeElements>
    <a:clrScheme name="Presentazione GIMB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zione GIMB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01600"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Char char="•"/>
          <a:tabLst/>
          <a:defRPr kumimoji="0" lang="en-US" sz="2800" b="0" i="0" u="none" strike="noStrike" cap="none" normalizeH="0" baseline="0" smtClean="0">
            <a:ln>
              <a:noFill/>
            </a:ln>
            <a:solidFill>
              <a:srgbClr val="FFFF99"/>
            </a:solidFill>
            <a:effectLst/>
            <a:latin typeface="Arial" charset="0"/>
          </a:defRPr>
        </a:defPPr>
      </a:lstStyle>
    </a:spDef>
    <a:lnDef>
      <a:spPr bwMode="auto">
        <a:xfrm>
          <a:off x="0" y="0"/>
          <a:ext cx="1" cy="1"/>
        </a:xfrm>
        <a:custGeom>
          <a:avLst/>
          <a:gdLst/>
          <a:ahLst/>
          <a:cxnLst/>
          <a:rect l="0" t="0" r="0" b="0"/>
          <a:pathLst/>
        </a:custGeom>
        <a:solidFill>
          <a:schemeClr val="accent1"/>
        </a:solidFill>
        <a:ln w="101600"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Char char="•"/>
          <a:tabLst/>
          <a:defRPr kumimoji="0" lang="en-US" sz="2800" b="0" i="0" u="none" strike="noStrike" cap="none" normalizeH="0" baseline="0" smtClean="0">
            <a:ln>
              <a:noFill/>
            </a:ln>
            <a:solidFill>
              <a:srgbClr val="FFFF99"/>
            </a:solidFill>
            <a:effectLst/>
            <a:latin typeface="Arial" charset="0"/>
          </a:defRPr>
        </a:defPPr>
      </a:lstStyle>
    </a:lnDef>
  </a:objectDefaults>
  <a:extraClrSchemeLst>
    <a:extraClrScheme>
      <a:clrScheme name="Presentazione GIMB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zione GIMB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zione GIMB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zione GIMB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zione GIMB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zione GIMB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zione GIMB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38752</TotalTime>
  <Words>1486</Words>
  <Application>Microsoft Office PowerPoint</Application>
  <PresentationFormat>Diapositive 35 mm</PresentationFormat>
  <Paragraphs>220</Paragraphs>
  <Slides>46</Slides>
  <Notes>3</Notes>
  <HiddenSlides>0</HiddenSlides>
  <MMClips>0</MMClips>
  <ScaleCrop>false</ScaleCrop>
  <HeadingPairs>
    <vt:vector size="6" baseType="variant">
      <vt:variant>
        <vt:lpstr>Caratteri utilizzati</vt:lpstr>
      </vt:variant>
      <vt:variant>
        <vt:i4>10</vt:i4>
      </vt:variant>
      <vt:variant>
        <vt:lpstr>Tema</vt:lpstr>
      </vt:variant>
      <vt:variant>
        <vt:i4>2</vt:i4>
      </vt:variant>
      <vt:variant>
        <vt:lpstr>Titoli diapositive</vt:lpstr>
      </vt:variant>
      <vt:variant>
        <vt:i4>46</vt:i4>
      </vt:variant>
    </vt:vector>
  </HeadingPairs>
  <TitlesOfParts>
    <vt:vector size="58" baseType="lpstr">
      <vt:lpstr>SimSun</vt:lpstr>
      <vt:lpstr>Arial</vt:lpstr>
      <vt:lpstr>Britannic Bold</vt:lpstr>
      <vt:lpstr>Calibri</vt:lpstr>
      <vt:lpstr>Cambria</vt:lpstr>
      <vt:lpstr>Helvetica Neue</vt:lpstr>
      <vt:lpstr>Helvetica Neue Medium</vt:lpstr>
      <vt:lpstr>Neo Sans Std</vt:lpstr>
      <vt:lpstr>Times New Roman</vt:lpstr>
      <vt:lpstr>Wingdings</vt:lpstr>
      <vt:lpstr>1_Presentazione GIMBE</vt:lpstr>
      <vt:lpstr>Tema di Office</vt:lpstr>
      <vt:lpstr>Audizione formale Disegno di Legge di Bilancio  per l’anno 2025 (C. 2112-bis)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Raffaella Da Preda</dc:creator>
  <cp:lastModifiedBy>elena.cottafava</cp:lastModifiedBy>
  <cp:revision>906</cp:revision>
  <cp:lastPrinted>2023-03-02T11:10:41Z</cp:lastPrinted>
  <dcterms:created xsi:type="dcterms:W3CDTF">2015-02-24T10:24:11Z</dcterms:created>
  <dcterms:modified xsi:type="dcterms:W3CDTF">2024-11-04T09:06:07Z</dcterms:modified>
</cp:coreProperties>
</file>